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0"/>
  </p:notesMasterIdLst>
  <p:sldIdLst>
    <p:sldId id="256" r:id="rId5"/>
    <p:sldId id="257" r:id="rId6"/>
    <p:sldId id="258" r:id="rId7"/>
    <p:sldId id="343" r:id="rId8"/>
    <p:sldId id="354" r:id="rId9"/>
    <p:sldId id="358" r:id="rId10"/>
    <p:sldId id="353" r:id="rId11"/>
    <p:sldId id="268" r:id="rId12"/>
    <p:sldId id="269" r:id="rId13"/>
    <p:sldId id="340" r:id="rId14"/>
    <p:sldId id="351" r:id="rId15"/>
    <p:sldId id="352" r:id="rId16"/>
    <p:sldId id="270" r:id="rId17"/>
    <p:sldId id="355" r:id="rId18"/>
    <p:sldId id="348" r:id="rId19"/>
    <p:sldId id="344" r:id="rId20"/>
    <p:sldId id="332" r:id="rId21"/>
    <p:sldId id="263" r:id="rId22"/>
    <p:sldId id="341" r:id="rId23"/>
    <p:sldId id="336" r:id="rId24"/>
    <p:sldId id="356" r:id="rId25"/>
    <p:sldId id="346" r:id="rId26"/>
    <p:sldId id="349" r:id="rId27"/>
    <p:sldId id="264" r:id="rId28"/>
    <p:sldId id="26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B909C7-97F1-4BCB-8CB2-5CAF28071306}" v="712" dt="2021-05-16T04:50:12.1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46" autoAdjust="0"/>
  </p:normalViewPr>
  <p:slideViewPr>
    <p:cSldViewPr snapToGrid="0">
      <p:cViewPr varScale="1">
        <p:scale>
          <a:sx n="99" d="100"/>
          <a:sy n="99" d="100"/>
        </p:scale>
        <p:origin x="90" y="408"/>
      </p:cViewPr>
      <p:guideLst/>
    </p:cSldViewPr>
  </p:slideViewPr>
  <p:notesTextViewPr>
    <p:cViewPr>
      <p:scale>
        <a:sx n="3" d="2"/>
        <a:sy n="3" d="2"/>
      </p:scale>
      <p:origin x="0" y="0"/>
    </p:cViewPr>
  </p:notesTextViewPr>
  <p:sorterViewPr>
    <p:cViewPr>
      <p:scale>
        <a:sx n="100" d="100"/>
        <a:sy n="100" d="100"/>
      </p:scale>
      <p:origin x="0" y="-51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2B5201-28D4-4111-AD9A-EF5E0041EC6F}" type="datetimeFigureOut">
              <a:rPr lang="en-AU" smtClean="0"/>
              <a:t>16/08/2021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9DBC16-9B9E-48A8-B184-43E6BED1E160}" type="slidenum">
              <a:rPr lang="en-AU" smtClean="0"/>
              <a:t>‹#›</a:t>
            </a:fld>
            <a:endParaRPr lang="en-AU"/>
          </a:p>
        </p:txBody>
      </p:sp>
    </p:spTree>
    <p:extLst>
      <p:ext uri="{BB962C8B-B14F-4D97-AF65-F5344CB8AC3E}">
        <p14:creationId xmlns:p14="http://schemas.microsoft.com/office/powerpoint/2010/main" val="17391677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 Placeholder 2"/>
          <p:cNvSpPr>
            <a:spLocks noGrp="1"/>
          </p:cNvSpPr>
          <p:nvPr>
            <p:ph type="body" sz="quarter" idx="10" hasCustomPrompt="1"/>
          </p:nvPr>
        </p:nvSpPr>
        <p:spPr>
          <a:xfrm>
            <a:off x="827903" y="2998701"/>
            <a:ext cx="10536194" cy="1383829"/>
          </a:xfrm>
        </p:spPr>
        <p:txBody>
          <a:bodyPr>
            <a:noAutofit/>
          </a:bodyPr>
          <a:lstStyle>
            <a:lvl1pPr marL="0" indent="0" algn="ctr">
              <a:buNone/>
              <a:defRPr sz="8800" b="1">
                <a:solidFill>
                  <a:schemeClr val="bg1"/>
                </a:solidFill>
              </a:defRPr>
            </a:lvl1pPr>
          </a:lstStyle>
          <a:p>
            <a:pPr lvl="0"/>
            <a:r>
              <a:rPr lang="en-AU" dirty="0"/>
              <a:t>Title</a:t>
            </a:r>
          </a:p>
        </p:txBody>
      </p:sp>
      <p:sp>
        <p:nvSpPr>
          <p:cNvPr id="11" name="Text Placeholder 4"/>
          <p:cNvSpPr>
            <a:spLocks noGrp="1"/>
          </p:cNvSpPr>
          <p:nvPr>
            <p:ph type="body" sz="quarter" idx="11" hasCustomPrompt="1"/>
          </p:nvPr>
        </p:nvSpPr>
        <p:spPr>
          <a:xfrm>
            <a:off x="827902" y="4310812"/>
            <a:ext cx="10536195" cy="994356"/>
          </a:xfrm>
        </p:spPr>
        <p:txBody>
          <a:bodyPr>
            <a:normAutofit/>
          </a:bodyPr>
          <a:lstStyle>
            <a:lvl1pPr marL="0" indent="0" algn="ctr">
              <a:buNone/>
              <a:defRPr sz="5400" b="1">
                <a:solidFill>
                  <a:schemeClr val="bg1"/>
                </a:solidFill>
              </a:defRPr>
            </a:lvl1pPr>
          </a:lstStyle>
          <a:p>
            <a:pPr lvl="0"/>
            <a:r>
              <a:rPr lang="en-AU" dirty="0"/>
              <a:t>Subtitle</a:t>
            </a:r>
          </a:p>
        </p:txBody>
      </p:sp>
    </p:spTree>
    <p:extLst>
      <p:ext uri="{BB962C8B-B14F-4D97-AF65-F5344CB8AC3E}">
        <p14:creationId xmlns:p14="http://schemas.microsoft.com/office/powerpoint/2010/main" val="3680876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Text Placeholder 10"/>
          <p:cNvSpPr>
            <a:spLocks noGrp="1"/>
          </p:cNvSpPr>
          <p:nvPr>
            <p:ph type="body" sz="quarter" idx="10" hasCustomPrompt="1"/>
          </p:nvPr>
        </p:nvSpPr>
        <p:spPr>
          <a:xfrm>
            <a:off x="520015" y="3540153"/>
            <a:ext cx="5771727" cy="908279"/>
          </a:xfrm>
        </p:spPr>
        <p:txBody>
          <a:bodyPr>
            <a:noAutofit/>
          </a:bodyPr>
          <a:lstStyle>
            <a:lvl1pPr marL="0" indent="0">
              <a:buFontTx/>
              <a:buNone/>
              <a:defRPr sz="6600" b="1" baseline="0">
                <a:solidFill>
                  <a:schemeClr val="bg1"/>
                </a:solidFill>
              </a:defRPr>
            </a:lvl1pPr>
            <a:lvl2pPr marL="457200" indent="0">
              <a:buFontTx/>
              <a:buNone/>
              <a:defRPr sz="6600"/>
            </a:lvl2pPr>
            <a:lvl3pPr marL="914400" indent="0">
              <a:buFontTx/>
              <a:buNone/>
              <a:defRPr sz="6600"/>
            </a:lvl3pPr>
            <a:lvl4pPr marL="1371600" indent="0">
              <a:buFontTx/>
              <a:buNone/>
              <a:defRPr sz="6600"/>
            </a:lvl4pPr>
            <a:lvl5pPr marL="1828800" indent="0">
              <a:buFontTx/>
              <a:buNone/>
              <a:defRPr sz="6600"/>
            </a:lvl5pPr>
          </a:lstStyle>
          <a:p>
            <a:pPr lvl="0"/>
            <a:r>
              <a:rPr lang="en-US" dirty="0"/>
              <a:t>Section title</a:t>
            </a:r>
          </a:p>
        </p:txBody>
      </p:sp>
      <p:sp>
        <p:nvSpPr>
          <p:cNvPr id="14" name="Text Placeholder 13"/>
          <p:cNvSpPr>
            <a:spLocks noGrp="1"/>
          </p:cNvSpPr>
          <p:nvPr>
            <p:ph type="body" sz="quarter" idx="11" hasCustomPrompt="1"/>
          </p:nvPr>
        </p:nvSpPr>
        <p:spPr>
          <a:xfrm>
            <a:off x="520015" y="4579636"/>
            <a:ext cx="5255870" cy="840861"/>
          </a:xfrm>
        </p:spPr>
        <p:txBody>
          <a:bodyPr>
            <a:noAutofit/>
          </a:bodyPr>
          <a:lstStyle>
            <a:lvl1pPr marL="0" indent="0">
              <a:buFontTx/>
              <a:buNone/>
              <a:defRPr sz="4400" b="1">
                <a:solidFill>
                  <a:schemeClr val="bg1"/>
                </a:solidFill>
              </a:defRPr>
            </a:lvl1pPr>
            <a:lvl2pPr marL="457200" indent="0">
              <a:buFontTx/>
              <a:buNone/>
              <a:defRPr sz="4400"/>
            </a:lvl2pPr>
            <a:lvl3pPr marL="914400" indent="0">
              <a:buFontTx/>
              <a:buNone/>
              <a:defRPr sz="4400"/>
            </a:lvl3pPr>
            <a:lvl4pPr marL="1371600" indent="0">
              <a:buFontTx/>
              <a:buNone/>
              <a:defRPr sz="4400"/>
            </a:lvl4pPr>
            <a:lvl5pPr marL="1828800" indent="0">
              <a:buFontTx/>
              <a:buNone/>
              <a:defRPr sz="4400"/>
            </a:lvl5pPr>
          </a:lstStyle>
          <a:p>
            <a:pPr lvl="0"/>
            <a:r>
              <a:rPr lang="en-US" dirty="0"/>
              <a:t>Subtitle</a:t>
            </a:r>
            <a:endParaRPr lang="en-AU" dirty="0"/>
          </a:p>
        </p:txBody>
      </p:sp>
    </p:spTree>
    <p:extLst>
      <p:ext uri="{BB962C8B-B14F-4D97-AF65-F5344CB8AC3E}">
        <p14:creationId xmlns:p14="http://schemas.microsoft.com/office/powerpoint/2010/main" val="156004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Standard slide 1">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latin typeface="+mn-lt"/>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lnSpc>
                <a:spcPct val="110000"/>
              </a:lnSpc>
              <a:defRPr>
                <a:solidFill>
                  <a:schemeClr val="accent5"/>
                </a:solidFill>
              </a:defRPr>
            </a:lvl1pPr>
            <a:lvl2pPr>
              <a:lnSpc>
                <a:spcPct val="110000"/>
              </a:lnSpc>
              <a:defRPr>
                <a:solidFill>
                  <a:schemeClr val="accent5"/>
                </a:solidFill>
              </a:defRPr>
            </a:lvl2pPr>
            <a:lvl3pPr>
              <a:lnSpc>
                <a:spcPct val="110000"/>
              </a:lnSpc>
              <a:defRPr>
                <a:solidFill>
                  <a:schemeClr val="accent5"/>
                </a:solidFill>
              </a:defRPr>
            </a:lvl3pPr>
            <a:lvl4pPr>
              <a:lnSpc>
                <a:spcPct val="110000"/>
              </a:lnSpc>
              <a:defRPr>
                <a:solidFill>
                  <a:schemeClr val="accent5"/>
                </a:solidFill>
              </a:defRPr>
            </a:lvl4pPr>
            <a:lvl5pPr>
              <a:lnSpc>
                <a:spcPct val="110000"/>
              </a:lnSpc>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10"/>
          </p:nvPr>
        </p:nvSpPr>
        <p:spPr/>
        <p:txBody>
          <a:bodyPr/>
          <a:lstStyle/>
          <a:p>
            <a:fld id="{408E7FB6-DED4-4742-AC2F-CA0FD76E6727}" type="datetimeFigureOut">
              <a:rPr lang="en-AU" smtClean="0"/>
              <a:t>16/08/2021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C4B4321-9BE1-4158-9F72-EEF051A9DC67}" type="slidenum">
              <a:rPr lang="en-AU" smtClean="0"/>
              <a:t>‹#›</a:t>
            </a:fld>
            <a:endParaRPr lang="en-AU"/>
          </a:p>
        </p:txBody>
      </p:sp>
    </p:spTree>
    <p:extLst>
      <p:ext uri="{BB962C8B-B14F-4D97-AF65-F5344CB8AC3E}">
        <p14:creationId xmlns:p14="http://schemas.microsoft.com/office/powerpoint/2010/main" val="2344640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slide 2">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lvl1pPr>
              <a:defRPr b="1">
                <a:latin typeface="+mn-lt"/>
              </a:defRPr>
            </a:lvl1pPr>
          </a:lstStyle>
          <a:p>
            <a:r>
              <a:rPr lang="en-US"/>
              <a:t>Click to edit Master title style</a:t>
            </a:r>
            <a:endParaRPr lang="en-AU" dirty="0"/>
          </a:p>
        </p:txBody>
      </p:sp>
      <p:sp>
        <p:nvSpPr>
          <p:cNvPr id="3" name="Content Placeholder 2"/>
          <p:cNvSpPr>
            <a:spLocks noGrp="1"/>
          </p:cNvSpPr>
          <p:nvPr>
            <p:ph sz="half" idx="1"/>
          </p:nvPr>
        </p:nvSpPr>
        <p:spPr>
          <a:xfrm>
            <a:off x="838200" y="1825625"/>
            <a:ext cx="5181600" cy="4351338"/>
          </a:xfrm>
        </p:spPr>
        <p:txBody>
          <a:bodyPr/>
          <a:lstStyle>
            <a:lvl1pPr>
              <a:lnSpc>
                <a:spcPct val="110000"/>
              </a:lnSpc>
              <a:defRPr>
                <a:solidFill>
                  <a:schemeClr val="accent5"/>
                </a:solidFill>
              </a:defRPr>
            </a:lvl1pPr>
            <a:lvl2pPr>
              <a:lnSpc>
                <a:spcPct val="110000"/>
              </a:lnSpc>
              <a:defRPr>
                <a:solidFill>
                  <a:schemeClr val="accent5"/>
                </a:solidFill>
              </a:defRPr>
            </a:lvl2pPr>
            <a:lvl3pPr>
              <a:lnSpc>
                <a:spcPct val="110000"/>
              </a:lnSpc>
              <a:defRPr>
                <a:solidFill>
                  <a:schemeClr val="accent5"/>
                </a:solidFill>
              </a:defRPr>
            </a:lvl3pPr>
            <a:lvl4pPr>
              <a:lnSpc>
                <a:spcPct val="110000"/>
              </a:lnSpc>
              <a:defRPr>
                <a:solidFill>
                  <a:schemeClr val="accent5"/>
                </a:solidFill>
              </a:defRPr>
            </a:lvl4pPr>
            <a:lvl5pPr>
              <a:lnSpc>
                <a:spcPct val="110000"/>
              </a:lnSpc>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accent5"/>
                </a:solidFill>
              </a:defRPr>
            </a:lvl1pPr>
            <a:lvl2pPr>
              <a:defRPr>
                <a:solidFill>
                  <a:schemeClr val="accent5"/>
                </a:solidFill>
              </a:defRPr>
            </a:lvl2pPr>
            <a:lvl3pPr>
              <a:defRPr>
                <a:solidFill>
                  <a:schemeClr val="accent5"/>
                </a:solidFill>
              </a:defRPr>
            </a:lvl3pPr>
            <a:lvl4pPr>
              <a:defRPr>
                <a:solidFill>
                  <a:schemeClr val="accent5"/>
                </a:solidFill>
              </a:defRPr>
            </a:lvl4pPr>
            <a:lvl5pPr>
              <a:defRPr>
                <a:solidFill>
                  <a:schemeClr val="accent5"/>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Date Placeholder 4"/>
          <p:cNvSpPr>
            <a:spLocks noGrp="1"/>
          </p:cNvSpPr>
          <p:nvPr>
            <p:ph type="dt" sz="half" idx="10"/>
          </p:nvPr>
        </p:nvSpPr>
        <p:spPr/>
        <p:txBody>
          <a:bodyPr/>
          <a:lstStyle/>
          <a:p>
            <a:fld id="{408E7FB6-DED4-4742-AC2F-CA0FD76E6727}" type="datetimeFigureOut">
              <a:rPr lang="en-AU" smtClean="0"/>
              <a:t>16/08/2021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C4B4321-9BE1-4158-9F72-EEF051A9DC67}" type="slidenum">
              <a:rPr lang="en-AU" smtClean="0"/>
              <a:t>‹#›</a:t>
            </a:fld>
            <a:endParaRPr lang="en-AU"/>
          </a:p>
        </p:txBody>
      </p:sp>
    </p:spTree>
    <p:extLst>
      <p:ext uri="{BB962C8B-B14F-4D97-AF65-F5344CB8AC3E}">
        <p14:creationId xmlns:p14="http://schemas.microsoft.com/office/powerpoint/2010/main" val="92277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no backgroun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dirty="0"/>
          </a:p>
        </p:txBody>
      </p:sp>
      <p:sp>
        <p:nvSpPr>
          <p:cNvPr id="3" name="Date Placeholder 2"/>
          <p:cNvSpPr>
            <a:spLocks noGrp="1"/>
          </p:cNvSpPr>
          <p:nvPr>
            <p:ph type="dt" sz="half" idx="10"/>
          </p:nvPr>
        </p:nvSpPr>
        <p:spPr/>
        <p:txBody>
          <a:bodyPr/>
          <a:lstStyle/>
          <a:p>
            <a:fld id="{408E7FB6-DED4-4742-AC2F-CA0FD76E6727}" type="datetimeFigureOut">
              <a:rPr lang="en-AU" smtClean="0"/>
              <a:t>16/08/2021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C4B4321-9BE1-4158-9F72-EEF051A9DC67}" type="slidenum">
              <a:rPr lang="en-AU" smtClean="0"/>
              <a:t>‹#›</a:t>
            </a:fld>
            <a:endParaRPr lang="en-AU"/>
          </a:p>
        </p:txBody>
      </p:sp>
    </p:spTree>
    <p:extLst>
      <p:ext uri="{BB962C8B-B14F-4D97-AF65-F5344CB8AC3E}">
        <p14:creationId xmlns:p14="http://schemas.microsoft.com/office/powerpoint/2010/main" val="2207944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ank you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Date Placeholder 2"/>
          <p:cNvSpPr>
            <a:spLocks noGrp="1"/>
          </p:cNvSpPr>
          <p:nvPr>
            <p:ph type="dt" sz="half" idx="10"/>
          </p:nvPr>
        </p:nvSpPr>
        <p:spPr/>
        <p:txBody>
          <a:bodyPr/>
          <a:lstStyle/>
          <a:p>
            <a:fld id="{408E7FB6-DED4-4742-AC2F-CA0FD76E6727}" type="datetimeFigureOut">
              <a:rPr lang="en-AU" smtClean="0"/>
              <a:t>16/08/2021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C4B4321-9BE1-4158-9F72-EEF051A9DC67}" type="slidenum">
              <a:rPr lang="en-AU" smtClean="0"/>
              <a:t>‹#›</a:t>
            </a:fld>
            <a:endParaRPr lang="en-AU"/>
          </a:p>
        </p:txBody>
      </p:sp>
      <p:pic>
        <p:nvPicPr>
          <p:cNvPr id="8" name="Picture 4" descr="S:\CEO\Communication and Education Support\Publications&amp;Multimedia\Images &amp; Graphics\Social Media\Email Signatures\2px_Border\YT.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5532105" y="5199072"/>
            <a:ext cx="485018" cy="4850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S:\CEO\Communication and Education Support\Publications&amp;Multimedia\Images &amp; Graphics\Social Media\Email Signatures\2px_Border\TW.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10891" y="5173450"/>
            <a:ext cx="485018" cy="48501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S:\CEO\Communication and Education Support\Publications&amp;Multimedia\Images &amp; Graphics\Social Media\Email Signatures\2px_Border\FB.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698387" y="5199072"/>
            <a:ext cx="485018" cy="485018"/>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2239717" y="5184664"/>
            <a:ext cx="2951097" cy="508362"/>
          </a:xfrm>
          <a:prstGeom prst="rect">
            <a:avLst/>
          </a:prstGeom>
          <a:noFill/>
        </p:spPr>
        <p:txBody>
          <a:bodyPr wrap="square" rtlCol="0">
            <a:spAutoFit/>
          </a:bodyPr>
          <a:lstStyle/>
          <a:p>
            <a:pPr>
              <a:lnSpc>
                <a:spcPct val="110000"/>
              </a:lnSpc>
            </a:pPr>
            <a:r>
              <a:rPr lang="en-AU" sz="2400" dirty="0" err="1"/>
              <a:t>ARPANSAGovernment</a:t>
            </a:r>
            <a:endParaRPr lang="en-AU" sz="2400" b="1" dirty="0"/>
          </a:p>
        </p:txBody>
      </p:sp>
      <p:sp>
        <p:nvSpPr>
          <p:cNvPr id="12" name="TextBox 11"/>
          <p:cNvSpPr txBox="1"/>
          <p:nvPr userDrawn="1"/>
        </p:nvSpPr>
        <p:spPr>
          <a:xfrm>
            <a:off x="6087762" y="5184752"/>
            <a:ext cx="2951097" cy="478272"/>
          </a:xfrm>
          <a:prstGeom prst="rect">
            <a:avLst/>
          </a:prstGeom>
          <a:noFill/>
        </p:spPr>
        <p:txBody>
          <a:bodyPr wrap="square" rtlCol="0">
            <a:spAutoFit/>
          </a:bodyPr>
          <a:lstStyle/>
          <a:p>
            <a:pPr>
              <a:lnSpc>
                <a:spcPct val="110000"/>
              </a:lnSpc>
            </a:pPr>
            <a:r>
              <a:rPr lang="en-AU" sz="2400" b="0" dirty="0"/>
              <a:t>ARPANSA</a:t>
            </a:r>
          </a:p>
        </p:txBody>
      </p:sp>
      <p:sp>
        <p:nvSpPr>
          <p:cNvPr id="14" name="TextBox 13"/>
          <p:cNvSpPr txBox="1"/>
          <p:nvPr userDrawn="1"/>
        </p:nvSpPr>
        <p:spPr>
          <a:xfrm>
            <a:off x="8460258" y="5189747"/>
            <a:ext cx="2951097" cy="478272"/>
          </a:xfrm>
          <a:prstGeom prst="rect">
            <a:avLst/>
          </a:prstGeom>
          <a:noFill/>
        </p:spPr>
        <p:txBody>
          <a:bodyPr wrap="square" rtlCol="0">
            <a:spAutoFit/>
          </a:bodyPr>
          <a:lstStyle/>
          <a:p>
            <a:pPr>
              <a:lnSpc>
                <a:spcPct val="110000"/>
              </a:lnSpc>
            </a:pPr>
            <a:r>
              <a:rPr lang="en-AU" sz="2400" dirty="0" err="1"/>
              <a:t>ARPANSANews</a:t>
            </a:r>
            <a:endParaRPr lang="en-AU" sz="2400" b="1" dirty="0"/>
          </a:p>
        </p:txBody>
      </p:sp>
      <p:sp>
        <p:nvSpPr>
          <p:cNvPr id="15" name="Text Placeholder 5"/>
          <p:cNvSpPr>
            <a:spLocks noGrp="1"/>
          </p:cNvSpPr>
          <p:nvPr>
            <p:ph type="body" sz="quarter" idx="14" hasCustomPrompt="1"/>
          </p:nvPr>
        </p:nvSpPr>
        <p:spPr>
          <a:xfrm>
            <a:off x="838200" y="4156744"/>
            <a:ext cx="10515600" cy="740136"/>
          </a:xfrm>
        </p:spPr>
        <p:txBody>
          <a:bodyPr/>
          <a:lstStyle>
            <a:lvl1pPr marL="0" marR="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tx1"/>
                </a:solidFill>
              </a:defRPr>
            </a:lvl1pPr>
          </a:lstStyle>
          <a:p>
            <a:pPr>
              <a:lnSpc>
                <a:spcPct val="110000"/>
              </a:lnSpc>
            </a:pPr>
            <a:r>
              <a:rPr lang="en-AU" sz="3200" dirty="0"/>
              <a:t>Website:</a:t>
            </a:r>
            <a:r>
              <a:rPr lang="en-AU" sz="3200" baseline="0" dirty="0"/>
              <a:t> </a:t>
            </a:r>
            <a:r>
              <a:rPr lang="en-AU" sz="3200" b="1" baseline="0" dirty="0"/>
              <a:t>arpansa.gov.au</a:t>
            </a:r>
          </a:p>
        </p:txBody>
      </p:sp>
      <p:sp>
        <p:nvSpPr>
          <p:cNvPr id="16" name="Text Placeholder 5"/>
          <p:cNvSpPr>
            <a:spLocks noGrp="1"/>
          </p:cNvSpPr>
          <p:nvPr>
            <p:ph type="body" sz="quarter" idx="15" hasCustomPrompt="1"/>
          </p:nvPr>
        </p:nvSpPr>
        <p:spPr>
          <a:xfrm>
            <a:off x="838200" y="3376136"/>
            <a:ext cx="10515600" cy="731073"/>
          </a:xfrm>
        </p:spPr>
        <p:txBody>
          <a:bodyPr/>
          <a:lstStyle>
            <a:lvl1pPr marL="0" marR="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a:solidFill>
                  <a:schemeClr val="tx1"/>
                </a:solidFill>
              </a:defRPr>
            </a:lvl1pPr>
          </a:lstStyle>
          <a:p>
            <a:pPr>
              <a:lnSpc>
                <a:spcPct val="110000"/>
              </a:lnSpc>
            </a:pPr>
            <a:r>
              <a:rPr lang="en-AU" sz="3200" baseline="0" dirty="0"/>
              <a:t>Phone: </a:t>
            </a:r>
            <a:r>
              <a:rPr lang="en-AU" sz="3200" b="1" baseline="0" dirty="0"/>
              <a:t>00 0000 0000</a:t>
            </a:r>
            <a:endParaRPr lang="en-AU" sz="3200" b="1" dirty="0"/>
          </a:p>
        </p:txBody>
      </p:sp>
      <p:sp>
        <p:nvSpPr>
          <p:cNvPr id="17" name="Text Placeholder 5"/>
          <p:cNvSpPr>
            <a:spLocks noGrp="1"/>
          </p:cNvSpPr>
          <p:nvPr>
            <p:ph type="body" sz="quarter" idx="16" hasCustomPrompt="1"/>
          </p:nvPr>
        </p:nvSpPr>
        <p:spPr>
          <a:xfrm>
            <a:off x="838200" y="2570760"/>
            <a:ext cx="10515599" cy="755841"/>
          </a:xfrm>
        </p:spPr>
        <p:txBody>
          <a:bodyPr/>
          <a:lstStyle>
            <a:lvl1pPr marL="0" marR="0" indent="0" algn="ctr" defTabSz="914400" rtl="0" eaLnBrk="1" fontAlgn="auto" latinLnBrk="0" hangingPunct="1">
              <a:lnSpc>
                <a:spcPct val="110000"/>
              </a:lnSpc>
              <a:spcBef>
                <a:spcPts val="1000"/>
              </a:spcBef>
              <a:spcAft>
                <a:spcPts val="0"/>
              </a:spcAft>
              <a:buClrTx/>
              <a:buSzTx/>
              <a:buFont typeface="Arial" panose="020B0604020202020204" pitchFamily="34" charset="0"/>
              <a:buNone/>
              <a:tabLst/>
              <a:defRPr b="0" baseline="0">
                <a:solidFill>
                  <a:schemeClr val="tx1"/>
                </a:solidFill>
              </a:defRPr>
            </a:lvl1pPr>
          </a:lstStyle>
          <a:p>
            <a:pPr>
              <a:lnSpc>
                <a:spcPct val="110000"/>
              </a:lnSpc>
            </a:pPr>
            <a:r>
              <a:rPr lang="en-AU" sz="3200" dirty="0"/>
              <a:t>Email</a:t>
            </a:r>
            <a:r>
              <a:rPr lang="en-AU" sz="3200"/>
              <a:t>:</a:t>
            </a:r>
            <a:r>
              <a:rPr lang="en-AU" sz="3200" baseline="0"/>
              <a:t> </a:t>
            </a:r>
            <a:r>
              <a:rPr lang="en-AU" sz="3200" b="1" baseline="0"/>
              <a:t>xxxx@arpansa.gov.au</a:t>
            </a:r>
            <a:endParaRPr lang="en-AU" sz="3200" b="1" baseline="0" dirty="0"/>
          </a:p>
        </p:txBody>
      </p:sp>
      <p:sp>
        <p:nvSpPr>
          <p:cNvPr id="18" name="TextBox 17"/>
          <p:cNvSpPr txBox="1"/>
          <p:nvPr userDrawn="1"/>
        </p:nvSpPr>
        <p:spPr>
          <a:xfrm>
            <a:off x="838200" y="1269625"/>
            <a:ext cx="10515599" cy="769441"/>
          </a:xfrm>
          <a:prstGeom prst="rect">
            <a:avLst/>
          </a:prstGeom>
          <a:noFill/>
        </p:spPr>
        <p:txBody>
          <a:bodyPr wrap="square" rtlCol="0">
            <a:spAutoFit/>
          </a:bodyPr>
          <a:lstStyle/>
          <a:p>
            <a:pPr algn="ctr"/>
            <a:r>
              <a:rPr lang="en-US" sz="4400" b="1" kern="1200" dirty="0">
                <a:solidFill>
                  <a:schemeClr val="tx1"/>
                </a:solidFill>
                <a:latin typeface="+mn-lt"/>
                <a:ea typeface="+mj-ea"/>
                <a:cs typeface="+mj-cs"/>
              </a:rPr>
              <a:t>Thank you</a:t>
            </a:r>
            <a:endParaRPr lang="en-AU" sz="4400" b="1" kern="1200" dirty="0">
              <a:solidFill>
                <a:schemeClr val="tx1"/>
              </a:solidFill>
              <a:latin typeface="+mn-lt"/>
              <a:ea typeface="+mj-ea"/>
              <a:cs typeface="+mj-cs"/>
            </a:endParaRPr>
          </a:p>
        </p:txBody>
      </p:sp>
    </p:spTree>
    <p:extLst>
      <p:ext uri="{BB962C8B-B14F-4D97-AF65-F5344CB8AC3E}">
        <p14:creationId xmlns:p14="http://schemas.microsoft.com/office/powerpoint/2010/main" val="11557549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E7FB6-DED4-4742-AC2F-CA0FD76E6727}" type="datetimeFigureOut">
              <a:rPr lang="en-AU" smtClean="0"/>
              <a:t>16/08/2021</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B4321-9BE1-4158-9F72-EEF051A9DC67}" type="slidenum">
              <a:rPr lang="en-AU" smtClean="0"/>
              <a:t>‹#›</a:t>
            </a:fld>
            <a:endParaRPr lang="en-AU"/>
          </a:p>
        </p:txBody>
      </p:sp>
    </p:spTree>
    <p:extLst>
      <p:ext uri="{BB962C8B-B14F-4D97-AF65-F5344CB8AC3E}">
        <p14:creationId xmlns:p14="http://schemas.microsoft.com/office/powerpoint/2010/main" val="402077380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4" r:id="rId5"/>
    <p:sldLayoutId id="2147483656" r:id="rId6"/>
  </p:sldLayoutIdLst>
  <p:txStyles>
    <p:titleStyle>
      <a:lvl1pPr algn="l" defTabSz="914400" rtl="0" eaLnBrk="1" latinLnBrk="0" hangingPunct="1">
        <a:lnSpc>
          <a:spcPct val="110000"/>
        </a:lnSpc>
        <a:spcBef>
          <a:spcPct val="0"/>
        </a:spcBef>
        <a:buNone/>
        <a:defRPr sz="4400" b="1" kern="1200">
          <a:solidFill>
            <a:schemeClr val="tx1"/>
          </a:solidFill>
          <a:latin typeface="+mn-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accent5"/>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0.png"/><Relationship Id="rId1" Type="http://schemas.openxmlformats.org/officeDocument/2006/relationships/slideLayout" Target="../slideLayouts/slideLayout3.xml"/><Relationship Id="rId5" Type="http://schemas.openxmlformats.org/officeDocument/2006/relationships/image" Target="../media/image150.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20.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hyperlink" Target="https://www.arpansa.gov.au/sites/default/files/rps_c-1_rev_1.pdf"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arpansa.gov.au/regulation-and-licensing/regulatory-publications/radiation-protection-series/codes-and-standards/rpsc3/dose-risk"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hyperlink" Target="https://www.arpansa.gov.au/sites/default/files/rps_c-1_rev_1.pdf"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arpansa.gov.au/understanding-radiation/radiation-sources/more-radiation-sources/ionising-radiation-and-health" TargetMode="External"/><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hyperlink" Target="https://www.arpansa.gov.au/research/surveys/radiation-literature-survey"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arpansa.gov.au/about-us/advisory-council-and-committees/radiation-health-and-safety-advisory-council/statements"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27903" y="2915703"/>
            <a:ext cx="10536194" cy="1699908"/>
          </a:xfrm>
        </p:spPr>
        <p:txBody>
          <a:bodyPr/>
          <a:lstStyle/>
          <a:p>
            <a:r>
              <a:rPr lang="en-AU" sz="6600" dirty="0"/>
              <a:t>Optimisation</a:t>
            </a:r>
          </a:p>
        </p:txBody>
      </p:sp>
      <p:sp>
        <p:nvSpPr>
          <p:cNvPr id="3" name="Text Placeholder 2"/>
          <p:cNvSpPr>
            <a:spLocks noGrp="1"/>
          </p:cNvSpPr>
          <p:nvPr>
            <p:ph type="body" sz="quarter" idx="11"/>
          </p:nvPr>
        </p:nvSpPr>
        <p:spPr>
          <a:xfrm>
            <a:off x="827902" y="3910058"/>
            <a:ext cx="10536195" cy="2157109"/>
          </a:xfrm>
        </p:spPr>
        <p:txBody>
          <a:bodyPr>
            <a:normAutofit fontScale="25000" lnSpcReduction="20000"/>
          </a:bodyPr>
          <a:lstStyle/>
          <a:p>
            <a:r>
              <a:rPr lang="en-AU" sz="16000" dirty="0"/>
              <a:t>and the management of radiation risks</a:t>
            </a:r>
          </a:p>
          <a:p>
            <a:endParaRPr lang="en-AU" sz="9000" dirty="0"/>
          </a:p>
          <a:p>
            <a:r>
              <a:rPr lang="en-AU" sz="11200" dirty="0"/>
              <a:t>Carl-Magnus Larsson</a:t>
            </a:r>
          </a:p>
          <a:p>
            <a:r>
              <a:rPr lang="en-AU" sz="8000" dirty="0"/>
              <a:t>CEO, Australian Radiation Protection and Nuclear Safety Agency (ARPANSA)</a:t>
            </a:r>
          </a:p>
        </p:txBody>
      </p:sp>
    </p:spTree>
    <p:extLst>
      <p:ext uri="{BB962C8B-B14F-4D97-AF65-F5344CB8AC3E}">
        <p14:creationId xmlns:p14="http://schemas.microsoft.com/office/powerpoint/2010/main" val="1094299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FBE04-5CCD-4E17-83F6-31DF415D0721}"/>
              </a:ext>
            </a:extLst>
          </p:cNvPr>
          <p:cNvSpPr>
            <a:spLocks noGrp="1"/>
          </p:cNvSpPr>
          <p:nvPr>
            <p:ph type="title"/>
          </p:nvPr>
        </p:nvSpPr>
        <p:spPr/>
        <p:txBody>
          <a:bodyPr>
            <a:normAutofit/>
          </a:bodyPr>
          <a:lstStyle/>
          <a:p>
            <a:r>
              <a:rPr lang="en-AU" dirty="0"/>
              <a:t>ICRP </a:t>
            </a:r>
            <a:r>
              <a:rPr lang="en-AU" i="1" dirty="0"/>
              <a:t>Publication 147 </a:t>
            </a:r>
            <a:r>
              <a:rPr lang="en-AU" dirty="0"/>
              <a:t>(2021)</a:t>
            </a:r>
            <a:endParaRPr lang="en-AU" dirty="0">
              <a:highlight>
                <a:srgbClr val="FFFF00"/>
              </a:highlight>
            </a:endParaRPr>
          </a:p>
        </p:txBody>
      </p:sp>
      <p:pic>
        <p:nvPicPr>
          <p:cNvPr id="5" name="Content Placeholder 4">
            <a:extLst>
              <a:ext uri="{FF2B5EF4-FFF2-40B4-BE49-F238E27FC236}">
                <a16:creationId xmlns:a16="http://schemas.microsoft.com/office/drawing/2014/main" id="{D4B64FAE-92CD-4EAC-842D-0BF1FC2615B7}"/>
              </a:ext>
            </a:extLst>
          </p:cNvPr>
          <p:cNvPicPr>
            <a:picLocks noGrp="1" noChangeAspect="1"/>
          </p:cNvPicPr>
          <p:nvPr>
            <p:ph sz="half" idx="1"/>
          </p:nvPr>
        </p:nvPicPr>
        <p:blipFill>
          <a:blip r:embed="rId2"/>
          <a:stretch>
            <a:fillRect/>
          </a:stretch>
        </p:blipFill>
        <p:spPr>
          <a:xfrm>
            <a:off x="995747" y="1825625"/>
            <a:ext cx="2965515" cy="4351338"/>
          </a:xfrm>
          <a:prstGeom prst="rect">
            <a:avLst/>
          </a:prstGeom>
          <a:ln w="12700">
            <a:solidFill>
              <a:schemeClr val="tx1"/>
            </a:solidFill>
          </a:ln>
          <a:effectLst>
            <a:innerShdw blurRad="63500" dist="50800" dir="10800000">
              <a:prstClr val="black">
                <a:alpha val="50000"/>
              </a:prstClr>
            </a:innerShdw>
          </a:effectLst>
        </p:spPr>
      </p:pic>
      <p:sp>
        <p:nvSpPr>
          <p:cNvPr id="4" name="Content Placeholder 3">
            <a:extLst>
              <a:ext uri="{FF2B5EF4-FFF2-40B4-BE49-F238E27FC236}">
                <a16:creationId xmlns:a16="http://schemas.microsoft.com/office/drawing/2014/main" id="{E3CB14DD-3355-409B-99D7-DBC6DBAA1C28}"/>
              </a:ext>
            </a:extLst>
          </p:cNvPr>
          <p:cNvSpPr>
            <a:spLocks noGrp="1"/>
          </p:cNvSpPr>
          <p:nvPr>
            <p:ph sz="half" idx="2"/>
          </p:nvPr>
        </p:nvSpPr>
        <p:spPr>
          <a:xfrm>
            <a:off x="4535905" y="1825625"/>
            <a:ext cx="6817895" cy="4351338"/>
          </a:xfrm>
        </p:spPr>
        <p:txBody>
          <a:bodyPr>
            <a:normAutofit/>
          </a:bodyPr>
          <a:lstStyle/>
          <a:p>
            <a:r>
              <a:rPr lang="en-AU" dirty="0"/>
              <a:t>Used to set dose limits to prevent tissue reactions at high doses (skin, extremities, lens of the eye)</a:t>
            </a:r>
          </a:p>
          <a:p>
            <a:r>
              <a:rPr lang="en-AU" dirty="0"/>
              <a:t>The use of the same unit (sievert) for two quantities is confusing </a:t>
            </a:r>
          </a:p>
          <a:p>
            <a:r>
              <a:rPr lang="en-AU" b="1" i="1" dirty="0"/>
              <a:t>Limits to prevent tissue reactions should appropriately be set in </a:t>
            </a:r>
            <a:r>
              <a:rPr lang="en-AU" b="1" i="1" dirty="0" err="1"/>
              <a:t>gray</a:t>
            </a:r>
            <a:endParaRPr lang="en-AU" b="1" i="1" dirty="0"/>
          </a:p>
          <a:p>
            <a:endParaRPr lang="en-AU" dirty="0"/>
          </a:p>
        </p:txBody>
      </p:sp>
    </p:spTree>
    <p:extLst>
      <p:ext uri="{BB962C8B-B14F-4D97-AF65-F5344CB8AC3E}">
        <p14:creationId xmlns:p14="http://schemas.microsoft.com/office/powerpoint/2010/main" val="24326197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9B7A3EE-D021-45BC-9373-766AAADBB51B}"/>
                  </a:ext>
                </a:extLst>
              </p:cNvPr>
              <p:cNvSpPr>
                <a:spLocks noGrp="1"/>
              </p:cNvSpPr>
              <p:nvPr>
                <p:ph type="title"/>
              </p:nvPr>
            </p:nvSpPr>
            <p:spPr/>
            <p:txBody>
              <a:bodyPr/>
              <a:lstStyle/>
              <a:p>
                <a:r>
                  <a:rPr lang="en-AU" dirty="0"/>
                  <a:t>Effective dose, </a:t>
                </a:r>
                <a14:m>
                  <m:oMath xmlns:m="http://schemas.openxmlformats.org/officeDocument/2006/math">
                    <m:r>
                      <a:rPr lang="en-AU" b="0" i="1" dirty="0" smtClean="0">
                        <a:latin typeface="Cambria Math" panose="02040503050406030204" pitchFamily="18" charset="0"/>
                      </a:rPr>
                      <m:t>𝐸</m:t>
                    </m:r>
                  </m:oMath>
                </a14:m>
                <a:endParaRPr lang="en-AU" b="0" dirty="0"/>
              </a:p>
            </p:txBody>
          </p:sp>
        </mc:Choice>
        <mc:Fallback xmlns="">
          <p:sp>
            <p:nvSpPr>
              <p:cNvPr id="2" name="Title 1">
                <a:extLst>
                  <a:ext uri="{FF2B5EF4-FFF2-40B4-BE49-F238E27FC236}">
                    <a16:creationId xmlns:a16="http://schemas.microsoft.com/office/drawing/2014/main" id="{A9B7A3EE-D021-45BC-9373-766AAADBB51B}"/>
                  </a:ext>
                </a:extLst>
              </p:cNvPr>
              <p:cNvSpPr>
                <a:spLocks noGrp="1" noRot="1" noChangeAspect="1" noMove="1" noResize="1" noEditPoints="1" noAdjustHandles="1" noChangeArrowheads="1" noChangeShapeType="1" noTextEdit="1"/>
              </p:cNvSpPr>
              <p:nvPr>
                <p:ph type="title"/>
              </p:nvPr>
            </p:nvSpPr>
            <p:spPr>
              <a:blipFill>
                <a:blip r:embed="rId2"/>
                <a:stretch>
                  <a:fillRect l="-2377" b="-2304"/>
                </a:stretch>
              </a:blipFill>
            </p:spPr>
            <p:txBody>
              <a:bodyPr/>
              <a:lstStyle/>
              <a:p>
                <a:r>
                  <a:rPr lang="en-AU">
                    <a:noFill/>
                  </a:rPr>
                  <a:t> </a:t>
                </a:r>
              </a:p>
            </p:txBody>
          </p:sp>
        </mc:Fallback>
      </mc:AlternateContent>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83D55BB-15F2-4698-98A4-0ED9CA156C08}"/>
                  </a:ext>
                </a:extLst>
              </p:cNvPr>
              <p:cNvSpPr>
                <a:spLocks noGrp="1"/>
              </p:cNvSpPr>
              <p:nvPr>
                <p:ph idx="1"/>
              </p:nvPr>
            </p:nvSpPr>
            <p:spPr>
              <a:xfrm>
                <a:off x="838200" y="1825625"/>
                <a:ext cx="5911516" cy="4351338"/>
              </a:xfrm>
            </p:spPr>
            <p:txBody>
              <a:bodyPr>
                <a:normAutofit fontScale="92500" lnSpcReduction="20000"/>
              </a:bodyPr>
              <a:lstStyle/>
              <a:p>
                <a:pPr marL="0" indent="0">
                  <a:buNone/>
                </a:pPr>
                <a:r>
                  <a:rPr lang="en-AU" b="1" dirty="0">
                    <a:solidFill>
                      <a:schemeClr val="accent1">
                        <a:lumMod val="75000"/>
                      </a:schemeClr>
                    </a:solidFill>
                  </a:rPr>
                  <a:t>Effective dose takes into account</a:t>
                </a:r>
              </a:p>
              <a:p>
                <a:r>
                  <a:rPr lang="en-AU" i="1" dirty="0"/>
                  <a:t> the radiation weighting factor (</a:t>
                </a:r>
                <a14:m>
                  <m:oMath xmlns:m="http://schemas.openxmlformats.org/officeDocument/2006/math">
                    <m:r>
                      <a:rPr lang="en-AU" i="1" dirty="0" smtClean="0">
                        <a:latin typeface="Cambria Math" panose="02040503050406030204" pitchFamily="18" charset="0"/>
                      </a:rPr>
                      <m:t>𝑤</m:t>
                    </m:r>
                    <m:r>
                      <m:rPr>
                        <m:sty m:val="p"/>
                      </m:rPr>
                      <a:rPr lang="en-AU" i="0" baseline="-25000" dirty="0" smtClean="0">
                        <a:latin typeface="Cambria Math" panose="02040503050406030204" pitchFamily="18" charset="0"/>
                      </a:rPr>
                      <m:t>R</m:t>
                    </m:r>
                  </m:oMath>
                </a14:m>
                <a:r>
                  <a:rPr lang="en-AU" i="1" dirty="0"/>
                  <a:t>), which is 1 in most cases but can be as high as 20 (e.g. alpha particles, some proton energies)</a:t>
                </a:r>
              </a:p>
              <a:p>
                <a:r>
                  <a:rPr lang="en-AU" i="1" dirty="0"/>
                  <a:t>the tissue weighting factor (</a:t>
                </a:r>
                <a14:m>
                  <m:oMath xmlns:m="http://schemas.openxmlformats.org/officeDocument/2006/math">
                    <m:r>
                      <a:rPr lang="en-AU" i="1" dirty="0" smtClean="0">
                        <a:latin typeface="Cambria Math" panose="02040503050406030204" pitchFamily="18" charset="0"/>
                      </a:rPr>
                      <m:t>𝑤</m:t>
                    </m:r>
                    <m:r>
                      <m:rPr>
                        <m:sty m:val="p"/>
                      </m:rPr>
                      <a:rPr lang="en-AU" i="0" baseline="-25000" dirty="0" smtClean="0">
                        <a:latin typeface="Cambria Math" panose="02040503050406030204" pitchFamily="18" charset="0"/>
                      </a:rPr>
                      <m:t>T</m:t>
                    </m:r>
                  </m:oMath>
                </a14:m>
                <a:r>
                  <a:rPr lang="en-AU" i="1" dirty="0"/>
                  <a:t>), for example 0.04 for thyroid (so if the thyroid dose is 100 </a:t>
                </a:r>
                <a:r>
                  <a:rPr lang="en-AU" i="1" dirty="0" err="1"/>
                  <a:t>mGy</a:t>
                </a:r>
                <a:r>
                  <a:rPr lang="en-AU" i="1" dirty="0"/>
                  <a:t>, the effective dose is 4 mSv)</a:t>
                </a:r>
              </a:p>
            </p:txBody>
          </p:sp>
        </mc:Choice>
        <mc:Fallback xmlns="">
          <p:sp>
            <p:nvSpPr>
              <p:cNvPr id="3" name="Content Placeholder 2">
                <a:extLst>
                  <a:ext uri="{FF2B5EF4-FFF2-40B4-BE49-F238E27FC236}">
                    <a16:creationId xmlns:a16="http://schemas.microsoft.com/office/drawing/2014/main" id="{683D55BB-15F2-4698-98A4-0ED9CA156C08}"/>
                  </a:ext>
                </a:extLst>
              </p:cNvPr>
              <p:cNvSpPr>
                <a:spLocks noGrp="1" noRot="1" noChangeAspect="1" noMove="1" noResize="1" noEditPoints="1" noAdjustHandles="1" noChangeArrowheads="1" noChangeShapeType="1" noTextEdit="1"/>
              </p:cNvSpPr>
              <p:nvPr>
                <p:ph idx="1"/>
              </p:nvPr>
            </p:nvSpPr>
            <p:spPr>
              <a:xfrm>
                <a:off x="838200" y="1825625"/>
                <a:ext cx="5911516" cy="4351338"/>
              </a:xfrm>
              <a:blipFill>
                <a:blip r:embed="rId3"/>
                <a:stretch>
                  <a:fillRect l="-2477" t="-2801" r="-3406"/>
                </a:stretch>
              </a:blipFill>
            </p:spPr>
            <p:txBody>
              <a:bodyPr/>
              <a:lstStyle/>
              <a:p>
                <a:r>
                  <a:rPr lang="en-AU">
                    <a:noFill/>
                  </a:rPr>
                  <a:t> </a:t>
                </a:r>
              </a:p>
            </p:txBody>
          </p:sp>
        </mc:Fallback>
      </mc:AlternateContent>
      <p:pic>
        <p:nvPicPr>
          <p:cNvPr id="4" name="Picture 3">
            <a:extLst>
              <a:ext uri="{FF2B5EF4-FFF2-40B4-BE49-F238E27FC236}">
                <a16:creationId xmlns:a16="http://schemas.microsoft.com/office/drawing/2014/main" id="{D63566DD-77F1-449A-B7A3-72E245A6DBCB}"/>
              </a:ext>
            </a:extLst>
          </p:cNvPr>
          <p:cNvPicPr>
            <a:picLocks noChangeAspect="1"/>
          </p:cNvPicPr>
          <p:nvPr/>
        </p:nvPicPr>
        <p:blipFill>
          <a:blip r:embed="rId4"/>
          <a:stretch>
            <a:fillRect/>
          </a:stretch>
        </p:blipFill>
        <p:spPr>
          <a:xfrm>
            <a:off x="6944891" y="2610450"/>
            <a:ext cx="2172003" cy="2781688"/>
          </a:xfrm>
          <a:prstGeom prst="rect">
            <a:avLst/>
          </a:prstGeom>
          <a:ln w="28575">
            <a:solidFill>
              <a:schemeClr val="tx1"/>
            </a:solidFill>
          </a:ln>
        </p:spPr>
      </p:pic>
      <p:grpSp>
        <p:nvGrpSpPr>
          <p:cNvPr id="5" name="Group 4">
            <a:extLst>
              <a:ext uri="{FF2B5EF4-FFF2-40B4-BE49-F238E27FC236}">
                <a16:creationId xmlns:a16="http://schemas.microsoft.com/office/drawing/2014/main" id="{E2F6FC20-43EA-48E4-8D53-EA50DB8FC8A8}"/>
              </a:ext>
            </a:extLst>
          </p:cNvPr>
          <p:cNvGrpSpPr/>
          <p:nvPr/>
        </p:nvGrpSpPr>
        <p:grpSpPr>
          <a:xfrm>
            <a:off x="9887512" y="2598418"/>
            <a:ext cx="2075935" cy="2793720"/>
            <a:chOff x="6663049" y="3338654"/>
            <a:chExt cx="2075935" cy="2806930"/>
          </a:xfrm>
        </p:grpSpPr>
        <p:sp>
          <p:nvSpPr>
            <p:cNvPr id="6" name="Rectangle 5">
              <a:extLst>
                <a:ext uri="{FF2B5EF4-FFF2-40B4-BE49-F238E27FC236}">
                  <a16:creationId xmlns:a16="http://schemas.microsoft.com/office/drawing/2014/main" id="{F3B2BF93-B6C2-4050-B97D-5AFC13238F37}"/>
                </a:ext>
              </a:extLst>
            </p:cNvPr>
            <p:cNvSpPr/>
            <p:nvPr/>
          </p:nvSpPr>
          <p:spPr>
            <a:xfrm>
              <a:off x="6663049" y="3338654"/>
              <a:ext cx="2048435" cy="280693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110912A-61B6-4F97-93FC-9D232825990A}"/>
                    </a:ext>
                  </a:extLst>
                </p:cNvPr>
                <p:cNvSpPr txBox="1"/>
                <p:nvPr/>
              </p:nvSpPr>
              <p:spPr>
                <a:xfrm>
                  <a:off x="6663049" y="3849804"/>
                  <a:ext cx="2075935"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9600" i="1" dirty="0">
                            <a:latin typeface="Cambria Math" panose="02040503050406030204" pitchFamily="18" charset="0"/>
                          </a:rPr>
                          <m:t>𝐸</m:t>
                        </m:r>
                      </m:oMath>
                    </m:oMathPara>
                  </a14:m>
                  <a:endParaRPr lang="en-AU" sz="9600" dirty="0"/>
                </a:p>
              </p:txBody>
            </p:sp>
          </mc:Choice>
          <mc:Fallback xmlns="">
            <p:sp>
              <p:nvSpPr>
                <p:cNvPr id="7" name="TextBox 6">
                  <a:extLst>
                    <a:ext uri="{FF2B5EF4-FFF2-40B4-BE49-F238E27FC236}">
                      <a16:creationId xmlns:a16="http://schemas.microsoft.com/office/drawing/2014/main" id="{B110912A-61B6-4F97-93FC-9D232825990A}"/>
                    </a:ext>
                  </a:extLst>
                </p:cNvPr>
                <p:cNvSpPr txBox="1">
                  <a:spLocks noRot="1" noChangeAspect="1" noMove="1" noResize="1" noEditPoints="1" noAdjustHandles="1" noChangeArrowheads="1" noChangeShapeType="1" noTextEdit="1"/>
                </p:cNvSpPr>
                <p:nvPr/>
              </p:nvSpPr>
              <p:spPr>
                <a:xfrm>
                  <a:off x="6663049" y="3849804"/>
                  <a:ext cx="2075935" cy="1569660"/>
                </a:xfrm>
                <a:prstGeom prst="rect">
                  <a:avLst/>
                </a:prstGeom>
                <a:blipFill>
                  <a:blip r:embed="rId5"/>
                  <a:stretch>
                    <a:fillRect/>
                  </a:stretch>
                </a:blipFill>
              </p:spPr>
              <p:txBody>
                <a:bodyPr/>
                <a:lstStyle/>
                <a:p>
                  <a:r>
                    <a:rPr lang="en-AU">
                      <a:noFill/>
                    </a:rPr>
                    <a:t> </a:t>
                  </a:r>
                </a:p>
              </p:txBody>
            </p:sp>
          </mc:Fallback>
        </mc:AlternateContent>
      </p:grpSp>
      <p:sp>
        <p:nvSpPr>
          <p:cNvPr id="8" name="Arrow: Right 7">
            <a:extLst>
              <a:ext uri="{FF2B5EF4-FFF2-40B4-BE49-F238E27FC236}">
                <a16:creationId xmlns:a16="http://schemas.microsoft.com/office/drawing/2014/main" id="{BDFFD3AD-CE12-4511-9C5B-F3D2916FDAD4}"/>
              </a:ext>
            </a:extLst>
          </p:cNvPr>
          <p:cNvSpPr/>
          <p:nvPr/>
        </p:nvSpPr>
        <p:spPr>
          <a:xfrm>
            <a:off x="9252284" y="3801979"/>
            <a:ext cx="517358" cy="3609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62299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a:extLst>
                  <a:ext uri="{FF2B5EF4-FFF2-40B4-BE49-F238E27FC236}">
                    <a16:creationId xmlns:a16="http://schemas.microsoft.com/office/drawing/2014/main" id="{A9B7A3EE-D021-45BC-9373-766AAADBB51B}"/>
                  </a:ext>
                </a:extLst>
              </p:cNvPr>
              <p:cNvSpPr>
                <a:spLocks noGrp="1"/>
              </p:cNvSpPr>
              <p:nvPr>
                <p:ph type="title"/>
              </p:nvPr>
            </p:nvSpPr>
            <p:spPr/>
            <p:txBody>
              <a:bodyPr/>
              <a:lstStyle/>
              <a:p>
                <a:r>
                  <a:rPr lang="en-AU" dirty="0"/>
                  <a:t>Effective dose, </a:t>
                </a:r>
                <a14:m>
                  <m:oMath xmlns:m="http://schemas.openxmlformats.org/officeDocument/2006/math">
                    <m:r>
                      <a:rPr lang="en-AU" b="0" i="1" dirty="0" smtClean="0">
                        <a:latin typeface="Cambria Math" panose="02040503050406030204" pitchFamily="18" charset="0"/>
                      </a:rPr>
                      <m:t>𝐸</m:t>
                    </m:r>
                  </m:oMath>
                </a14:m>
                <a:endParaRPr lang="en-AU" b="0" dirty="0"/>
              </a:p>
            </p:txBody>
          </p:sp>
        </mc:Choice>
        <mc:Fallback xmlns="">
          <p:sp>
            <p:nvSpPr>
              <p:cNvPr id="2" name="Title 1">
                <a:extLst>
                  <a:ext uri="{FF2B5EF4-FFF2-40B4-BE49-F238E27FC236}">
                    <a16:creationId xmlns:a16="http://schemas.microsoft.com/office/drawing/2014/main" id="{A9B7A3EE-D021-45BC-9373-766AAADBB51B}"/>
                  </a:ext>
                </a:extLst>
              </p:cNvPr>
              <p:cNvSpPr>
                <a:spLocks noGrp="1" noRot="1" noChangeAspect="1" noMove="1" noResize="1" noEditPoints="1" noAdjustHandles="1" noChangeArrowheads="1" noChangeShapeType="1" noTextEdit="1"/>
              </p:cNvSpPr>
              <p:nvPr>
                <p:ph type="title"/>
              </p:nvPr>
            </p:nvSpPr>
            <p:spPr>
              <a:blipFill>
                <a:blip r:embed="rId2"/>
                <a:stretch>
                  <a:fillRect l="-2377" b="-2304"/>
                </a:stretch>
              </a:blipFill>
            </p:spPr>
            <p:txBody>
              <a:bodyPr/>
              <a:lstStyle/>
              <a:p>
                <a:r>
                  <a:rPr lang="en-AU">
                    <a:noFill/>
                  </a:rPr>
                  <a:t> </a:t>
                </a:r>
              </a:p>
            </p:txBody>
          </p:sp>
        </mc:Fallback>
      </mc:AlternateContent>
      <p:sp>
        <p:nvSpPr>
          <p:cNvPr id="3" name="Content Placeholder 2">
            <a:extLst>
              <a:ext uri="{FF2B5EF4-FFF2-40B4-BE49-F238E27FC236}">
                <a16:creationId xmlns:a16="http://schemas.microsoft.com/office/drawing/2014/main" id="{683D55BB-15F2-4698-98A4-0ED9CA156C08}"/>
              </a:ext>
            </a:extLst>
          </p:cNvPr>
          <p:cNvSpPr>
            <a:spLocks noGrp="1"/>
          </p:cNvSpPr>
          <p:nvPr>
            <p:ph idx="1"/>
          </p:nvPr>
        </p:nvSpPr>
        <p:spPr>
          <a:xfrm>
            <a:off x="791794" y="1742991"/>
            <a:ext cx="5257800" cy="3372017"/>
          </a:xfrm>
        </p:spPr>
        <p:txBody>
          <a:bodyPr>
            <a:normAutofit lnSpcReduction="10000"/>
          </a:bodyPr>
          <a:lstStyle/>
          <a:p>
            <a:r>
              <a:rPr lang="en-AU" dirty="0"/>
              <a:t>Takes into account cancer and heritable disease at low dose and  dose rate (stochastic effects)</a:t>
            </a:r>
          </a:p>
          <a:p>
            <a:r>
              <a:rPr lang="en-AU" dirty="0"/>
              <a:t>Can be used up to 1 </a:t>
            </a:r>
            <a:r>
              <a:rPr lang="en-AU" dirty="0" err="1"/>
              <a:t>Sv</a:t>
            </a:r>
            <a:r>
              <a:rPr lang="en-AU" dirty="0"/>
              <a:t>, but attention to tissue reactions</a:t>
            </a:r>
          </a:p>
        </p:txBody>
      </p:sp>
      <p:pic>
        <p:nvPicPr>
          <p:cNvPr id="9" name="Picture 8">
            <a:extLst>
              <a:ext uri="{FF2B5EF4-FFF2-40B4-BE49-F238E27FC236}">
                <a16:creationId xmlns:a16="http://schemas.microsoft.com/office/drawing/2014/main" id="{F7162B2B-A4B1-485D-9F8C-969CB616F76C}"/>
              </a:ext>
            </a:extLst>
          </p:cNvPr>
          <p:cNvPicPr>
            <a:picLocks noChangeAspect="1"/>
          </p:cNvPicPr>
          <p:nvPr/>
        </p:nvPicPr>
        <p:blipFill>
          <a:blip r:embed="rId3"/>
          <a:stretch>
            <a:fillRect/>
          </a:stretch>
        </p:blipFill>
        <p:spPr>
          <a:xfrm>
            <a:off x="6003187" y="1027906"/>
            <a:ext cx="5751670" cy="3688094"/>
          </a:xfrm>
          <a:prstGeom prst="rect">
            <a:avLst/>
          </a:prstGeom>
          <a:ln w="28575">
            <a:solidFill>
              <a:schemeClr val="tx1"/>
            </a:solidFill>
          </a:ln>
        </p:spPr>
      </p:pic>
      <p:sp>
        <p:nvSpPr>
          <p:cNvPr id="10" name="Content Placeholder 2">
            <a:extLst>
              <a:ext uri="{FF2B5EF4-FFF2-40B4-BE49-F238E27FC236}">
                <a16:creationId xmlns:a16="http://schemas.microsoft.com/office/drawing/2014/main" id="{F5C2DF72-22CB-4D7A-8055-DBDA1EA17410}"/>
              </a:ext>
            </a:extLst>
          </p:cNvPr>
          <p:cNvSpPr txBox="1">
            <a:spLocks/>
          </p:cNvSpPr>
          <p:nvPr/>
        </p:nvSpPr>
        <p:spPr>
          <a:xfrm>
            <a:off x="930442" y="5715000"/>
            <a:ext cx="5622758" cy="910389"/>
          </a:xfrm>
          <a:prstGeom prst="rect">
            <a:avLst/>
          </a:prstGeom>
        </p:spPr>
        <p:txBody>
          <a:bodyPr vert="horz" lIns="91440" tIns="45720" rIns="91440" bIns="45720" rtlCol="0">
            <a:normAutofit/>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accent5"/>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dirty="0"/>
          </a:p>
        </p:txBody>
      </p:sp>
      <p:sp>
        <p:nvSpPr>
          <p:cNvPr id="11" name="Content Placeholder 2">
            <a:extLst>
              <a:ext uri="{FF2B5EF4-FFF2-40B4-BE49-F238E27FC236}">
                <a16:creationId xmlns:a16="http://schemas.microsoft.com/office/drawing/2014/main" id="{672E3B58-41FB-489E-81D7-1D7919A12A2E}"/>
              </a:ext>
            </a:extLst>
          </p:cNvPr>
          <p:cNvSpPr txBox="1">
            <a:spLocks/>
          </p:cNvSpPr>
          <p:nvPr/>
        </p:nvSpPr>
        <p:spPr>
          <a:xfrm>
            <a:off x="891150" y="5298265"/>
            <a:ext cx="10863707" cy="1143000"/>
          </a:xfrm>
          <a:prstGeom prst="rect">
            <a:avLst/>
          </a:prstGeom>
          <a:ln w="28575">
            <a:solidFill>
              <a:schemeClr val="tx1"/>
            </a:solidFill>
          </a:ln>
        </p:spPr>
        <p:txBody>
          <a:bodyPr vert="horz" lIns="91440" tIns="45720" rIns="91440" bIns="45720" rtlCol="0">
            <a:normAutofit fontScale="92500"/>
          </a:bodyPr>
          <a:lst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accent5"/>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400" kern="1200">
                <a:solidFill>
                  <a:schemeClr val="accent5"/>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000" kern="1200">
                <a:solidFill>
                  <a:schemeClr val="accent5"/>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800" kern="1200">
                <a:solidFill>
                  <a:schemeClr val="accent5"/>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b="1" i="1" dirty="0"/>
              <a:t>A overall fatality risk of 5% per </a:t>
            </a:r>
            <a:r>
              <a:rPr lang="en-AU" b="1" i="1" dirty="0" err="1"/>
              <a:t>Sv</a:t>
            </a:r>
            <a:r>
              <a:rPr lang="en-AU" b="1" i="1" dirty="0"/>
              <a:t> for RP purposes is reasonable, but note age- and sex-related differences and uncertainties</a:t>
            </a:r>
          </a:p>
        </p:txBody>
      </p:sp>
    </p:spTree>
    <p:extLst>
      <p:ext uri="{BB962C8B-B14F-4D97-AF65-F5344CB8AC3E}">
        <p14:creationId xmlns:p14="http://schemas.microsoft.com/office/powerpoint/2010/main" val="26844362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7A3EE-D021-45BC-9373-766AAADBB51B}"/>
              </a:ext>
            </a:extLst>
          </p:cNvPr>
          <p:cNvSpPr>
            <a:spLocks noGrp="1"/>
          </p:cNvSpPr>
          <p:nvPr>
            <p:ph type="title"/>
          </p:nvPr>
        </p:nvSpPr>
        <p:spPr/>
        <p:txBody>
          <a:bodyPr/>
          <a:lstStyle/>
          <a:p>
            <a:r>
              <a:rPr lang="en-AU" dirty="0"/>
              <a:t>ICRP </a:t>
            </a:r>
            <a:r>
              <a:rPr lang="en-AU" i="1" dirty="0"/>
              <a:t>Publication 147 </a:t>
            </a:r>
            <a:r>
              <a:rPr lang="en-AU" dirty="0"/>
              <a:t>(2021)</a:t>
            </a:r>
            <a:endParaRPr lang="en-AU" b="0" dirty="0"/>
          </a:p>
        </p:txBody>
      </p:sp>
      <p:sp>
        <p:nvSpPr>
          <p:cNvPr id="3" name="Content Placeholder 2">
            <a:extLst>
              <a:ext uri="{FF2B5EF4-FFF2-40B4-BE49-F238E27FC236}">
                <a16:creationId xmlns:a16="http://schemas.microsoft.com/office/drawing/2014/main" id="{683D55BB-15F2-4698-98A4-0ED9CA156C08}"/>
              </a:ext>
            </a:extLst>
          </p:cNvPr>
          <p:cNvSpPr>
            <a:spLocks noGrp="1"/>
          </p:cNvSpPr>
          <p:nvPr>
            <p:ph idx="1"/>
          </p:nvPr>
        </p:nvSpPr>
        <p:spPr>
          <a:xfrm>
            <a:off x="838200" y="1825625"/>
            <a:ext cx="7535779" cy="4351338"/>
          </a:xfrm>
        </p:spPr>
        <p:txBody>
          <a:bodyPr>
            <a:normAutofit fontScale="92500" lnSpcReduction="10000"/>
          </a:bodyPr>
          <a:lstStyle/>
          <a:p>
            <a:pPr marL="0" indent="0">
              <a:buNone/>
            </a:pPr>
            <a:r>
              <a:rPr lang="en-AU" i="1" dirty="0"/>
              <a:t>“Bearing in mind the uncertainties associated with risk projection to low doses or low dose rates, effective dose may be considered as an </a:t>
            </a:r>
            <a:r>
              <a:rPr lang="en-AU" b="1" i="1" dirty="0">
                <a:solidFill>
                  <a:srgbClr val="00B050"/>
                </a:solidFill>
              </a:rPr>
              <a:t>approximate indicator of possible risk</a:t>
            </a:r>
            <a:r>
              <a:rPr lang="en-AU" i="1" dirty="0"/>
              <a:t>, recognising that lifetime cancer risks vary with age at exposure, sex, and population group […] use of effective dose in this way is not a substitute for specific risk analysis for individual cancer types using organ/tissue doses.” </a:t>
            </a:r>
          </a:p>
        </p:txBody>
      </p:sp>
      <p:pic>
        <p:nvPicPr>
          <p:cNvPr id="5" name="Content Placeholder 4">
            <a:extLst>
              <a:ext uri="{FF2B5EF4-FFF2-40B4-BE49-F238E27FC236}">
                <a16:creationId xmlns:a16="http://schemas.microsoft.com/office/drawing/2014/main" id="{DB91A9FF-8253-46EA-A086-FB45DB45323F}"/>
              </a:ext>
            </a:extLst>
          </p:cNvPr>
          <p:cNvPicPr>
            <a:picLocks noChangeAspect="1"/>
          </p:cNvPicPr>
          <p:nvPr/>
        </p:nvPicPr>
        <p:blipFill>
          <a:blip r:embed="rId2"/>
          <a:stretch>
            <a:fillRect/>
          </a:stretch>
        </p:blipFill>
        <p:spPr>
          <a:xfrm>
            <a:off x="8648739" y="1690688"/>
            <a:ext cx="2965515" cy="4351338"/>
          </a:xfrm>
          <a:prstGeom prst="rect">
            <a:avLst/>
          </a:prstGeom>
          <a:ln w="12700">
            <a:solidFill>
              <a:schemeClr val="tx1"/>
            </a:solidFill>
          </a:ln>
          <a:effectLst>
            <a:innerShdw blurRad="63500" dist="50800" dir="10800000">
              <a:prstClr val="black">
                <a:alpha val="50000"/>
              </a:prstClr>
            </a:innerShdw>
          </a:effectLst>
        </p:spPr>
      </p:pic>
    </p:spTree>
    <p:extLst>
      <p:ext uri="{BB962C8B-B14F-4D97-AF65-F5344CB8AC3E}">
        <p14:creationId xmlns:p14="http://schemas.microsoft.com/office/powerpoint/2010/main" val="269025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Managing risk</a:t>
            </a:r>
          </a:p>
        </p:txBody>
      </p:sp>
      <p:sp>
        <p:nvSpPr>
          <p:cNvPr id="6" name="TextBox 5">
            <a:extLst>
              <a:ext uri="{FF2B5EF4-FFF2-40B4-BE49-F238E27FC236}">
                <a16:creationId xmlns:a16="http://schemas.microsoft.com/office/drawing/2014/main" id="{1CD020EC-5A85-4E37-A33E-DAC4E041605A}"/>
              </a:ext>
            </a:extLst>
          </p:cNvPr>
          <p:cNvSpPr txBox="1"/>
          <p:nvPr/>
        </p:nvSpPr>
        <p:spPr>
          <a:xfrm>
            <a:off x="7409011" y="600887"/>
            <a:ext cx="4545495" cy="5878532"/>
          </a:xfrm>
          <a:prstGeom prst="rect">
            <a:avLst/>
          </a:prstGeom>
          <a:noFill/>
        </p:spPr>
        <p:txBody>
          <a:bodyPr wrap="square" rtlCol="0">
            <a:spAutoFit/>
          </a:bodyPr>
          <a:lstStyle/>
          <a:p>
            <a:r>
              <a:rPr lang="en-AU" sz="3600" b="1" dirty="0">
                <a:solidFill>
                  <a:schemeClr val="bg1">
                    <a:lumMod val="65000"/>
                  </a:schemeClr>
                </a:solidFill>
              </a:rPr>
              <a:t>Optimisation and radiation risk</a:t>
            </a:r>
          </a:p>
          <a:p>
            <a:endParaRPr lang="en-AU" sz="3600" b="1" dirty="0"/>
          </a:p>
          <a:p>
            <a:r>
              <a:rPr lang="en-AU" sz="3600" b="1" dirty="0">
                <a:solidFill>
                  <a:schemeClr val="bg1">
                    <a:lumMod val="65000"/>
                  </a:schemeClr>
                </a:solidFill>
              </a:rPr>
              <a:t>Effective dose</a:t>
            </a:r>
          </a:p>
          <a:p>
            <a:pPr marL="1028700" lvl="1" indent="-571500">
              <a:buFont typeface="Wingdings" panose="05000000000000000000" pitchFamily="2" charset="2"/>
              <a:buChar char="ü"/>
            </a:pPr>
            <a:r>
              <a:rPr lang="en-AU" sz="3200" i="1" dirty="0">
                <a:solidFill>
                  <a:schemeClr val="bg1">
                    <a:lumMod val="65000"/>
                  </a:schemeClr>
                </a:solidFill>
              </a:rPr>
              <a:t>a risk-related RP quantity</a:t>
            </a:r>
          </a:p>
          <a:p>
            <a:pPr marL="1028700" lvl="1" indent="-571500">
              <a:buFont typeface="Wingdings" panose="05000000000000000000" pitchFamily="2" charset="2"/>
              <a:buChar char="ü"/>
            </a:pPr>
            <a:endParaRPr lang="en-AU" sz="3200" i="1" dirty="0">
              <a:solidFill>
                <a:schemeClr val="bg1">
                  <a:lumMod val="65000"/>
                </a:schemeClr>
              </a:solidFill>
            </a:endParaRPr>
          </a:p>
          <a:p>
            <a:r>
              <a:rPr lang="en-AU" sz="3600" b="1" dirty="0"/>
              <a:t>Managing risk</a:t>
            </a:r>
          </a:p>
          <a:p>
            <a:pPr marL="1028700" lvl="1" indent="-571500">
              <a:buFont typeface="Wingdings" panose="05000000000000000000" pitchFamily="2" charset="2"/>
              <a:buChar char="ü"/>
            </a:pPr>
            <a:r>
              <a:rPr lang="en-AU" sz="3200" i="1" dirty="0"/>
              <a:t>role of optimisation</a:t>
            </a:r>
          </a:p>
          <a:p>
            <a:pPr marL="1028700" lvl="1" indent="-571500">
              <a:buFont typeface="Wingdings" panose="05000000000000000000" pitchFamily="2" charset="2"/>
              <a:buChar char="ü"/>
            </a:pPr>
            <a:endParaRPr lang="en-AU" sz="3200" i="1" dirty="0">
              <a:solidFill>
                <a:schemeClr val="bg1">
                  <a:lumMod val="65000"/>
                </a:schemeClr>
              </a:solidFill>
            </a:endParaRPr>
          </a:p>
          <a:p>
            <a:r>
              <a:rPr lang="en-AU" sz="3600" b="1" dirty="0">
                <a:solidFill>
                  <a:schemeClr val="bg1">
                    <a:lumMod val="65000"/>
                  </a:schemeClr>
                </a:solidFill>
              </a:rPr>
              <a:t>Conclusions</a:t>
            </a:r>
          </a:p>
        </p:txBody>
      </p:sp>
      <p:sp>
        <p:nvSpPr>
          <p:cNvPr id="7" name="Text Placeholder 6">
            <a:extLst>
              <a:ext uri="{FF2B5EF4-FFF2-40B4-BE49-F238E27FC236}">
                <a16:creationId xmlns:a16="http://schemas.microsoft.com/office/drawing/2014/main" id="{67FD8F8C-A720-489A-AD32-1A71FB800C61}"/>
              </a:ext>
            </a:extLst>
          </p:cNvPr>
          <p:cNvSpPr>
            <a:spLocks noGrp="1"/>
          </p:cNvSpPr>
          <p:nvPr>
            <p:ph type="body" sz="quarter" idx="11"/>
          </p:nvPr>
        </p:nvSpPr>
        <p:spPr/>
        <p:txBody>
          <a:bodyPr/>
          <a:lstStyle/>
          <a:p>
            <a:r>
              <a:rPr lang="en-AU" dirty="0"/>
              <a:t>role of optimisation</a:t>
            </a:r>
          </a:p>
        </p:txBody>
      </p:sp>
    </p:spTree>
    <p:extLst>
      <p:ext uri="{BB962C8B-B14F-4D97-AF65-F5344CB8AC3E}">
        <p14:creationId xmlns:p14="http://schemas.microsoft.com/office/powerpoint/2010/main" val="15959781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C7F1C-76CE-4032-8ED3-25BBC797A7FC}"/>
              </a:ext>
            </a:extLst>
          </p:cNvPr>
          <p:cNvSpPr>
            <a:spLocks noGrp="1"/>
          </p:cNvSpPr>
          <p:nvPr>
            <p:ph type="title"/>
          </p:nvPr>
        </p:nvSpPr>
        <p:spPr/>
        <p:txBody>
          <a:bodyPr>
            <a:normAutofit/>
          </a:bodyPr>
          <a:lstStyle/>
          <a:p>
            <a:r>
              <a:rPr lang="en-AU" dirty="0"/>
              <a:t>Justification, Optimisation, Limitation</a:t>
            </a:r>
          </a:p>
        </p:txBody>
      </p:sp>
      <p:sp>
        <p:nvSpPr>
          <p:cNvPr id="4" name="TextBox 3">
            <a:extLst>
              <a:ext uri="{FF2B5EF4-FFF2-40B4-BE49-F238E27FC236}">
                <a16:creationId xmlns:a16="http://schemas.microsoft.com/office/drawing/2014/main" id="{C1D0F8CB-A0BE-4A77-AC1F-63C84D60B5CB}"/>
              </a:ext>
            </a:extLst>
          </p:cNvPr>
          <p:cNvSpPr txBox="1"/>
          <p:nvPr/>
        </p:nvSpPr>
        <p:spPr>
          <a:xfrm>
            <a:off x="998620" y="2008629"/>
            <a:ext cx="1718511" cy="954107"/>
          </a:xfrm>
          <a:prstGeom prst="rect">
            <a:avLst/>
          </a:prstGeom>
          <a:ln w="38100"/>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AU" sz="2800" dirty="0"/>
              <a:t>Action </a:t>
            </a:r>
          </a:p>
          <a:p>
            <a:pPr algn="ctr"/>
            <a:r>
              <a:rPr lang="en-AU" sz="2800" dirty="0"/>
              <a:t>Justified?</a:t>
            </a:r>
          </a:p>
        </p:txBody>
      </p:sp>
      <p:grpSp>
        <p:nvGrpSpPr>
          <p:cNvPr id="27" name="Group 26">
            <a:extLst>
              <a:ext uri="{FF2B5EF4-FFF2-40B4-BE49-F238E27FC236}">
                <a16:creationId xmlns:a16="http://schemas.microsoft.com/office/drawing/2014/main" id="{46B8CFFF-DDA4-4D5C-B8B9-ED03BC5769AB}"/>
              </a:ext>
            </a:extLst>
          </p:cNvPr>
          <p:cNvGrpSpPr/>
          <p:nvPr/>
        </p:nvGrpSpPr>
        <p:grpSpPr>
          <a:xfrm>
            <a:off x="996616" y="2962736"/>
            <a:ext cx="1720515" cy="2122384"/>
            <a:chOff x="996616" y="2962736"/>
            <a:chExt cx="1720515" cy="2122384"/>
          </a:xfrm>
        </p:grpSpPr>
        <p:sp>
          <p:nvSpPr>
            <p:cNvPr id="6" name="TextBox 5">
              <a:extLst>
                <a:ext uri="{FF2B5EF4-FFF2-40B4-BE49-F238E27FC236}">
                  <a16:creationId xmlns:a16="http://schemas.microsoft.com/office/drawing/2014/main" id="{41201B9F-45BE-4DF9-909A-A3C83F1BA960}"/>
                </a:ext>
              </a:extLst>
            </p:cNvPr>
            <p:cNvSpPr txBox="1"/>
            <p:nvPr/>
          </p:nvSpPr>
          <p:spPr>
            <a:xfrm>
              <a:off x="1888955" y="3577652"/>
              <a:ext cx="493295" cy="369332"/>
            </a:xfrm>
            <a:prstGeom prst="rect">
              <a:avLst/>
            </a:prstGeom>
            <a:noFill/>
          </p:spPr>
          <p:txBody>
            <a:bodyPr wrap="square" rtlCol="0">
              <a:spAutoFit/>
            </a:bodyPr>
            <a:lstStyle/>
            <a:p>
              <a:r>
                <a:rPr lang="en-AU" dirty="0"/>
                <a:t>No</a:t>
              </a:r>
            </a:p>
          </p:txBody>
        </p:sp>
        <p:sp>
          <p:nvSpPr>
            <p:cNvPr id="7" name="TextBox 6">
              <a:extLst>
                <a:ext uri="{FF2B5EF4-FFF2-40B4-BE49-F238E27FC236}">
                  <a16:creationId xmlns:a16="http://schemas.microsoft.com/office/drawing/2014/main" id="{F3698742-7560-43D5-B257-4FC12A49C5B0}"/>
                </a:ext>
              </a:extLst>
            </p:cNvPr>
            <p:cNvSpPr txBox="1"/>
            <p:nvPr/>
          </p:nvSpPr>
          <p:spPr>
            <a:xfrm>
              <a:off x="996616" y="4561900"/>
              <a:ext cx="1720515" cy="52322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AU" sz="2800" dirty="0"/>
                <a:t>No action</a:t>
              </a:r>
            </a:p>
          </p:txBody>
        </p:sp>
        <p:cxnSp>
          <p:nvCxnSpPr>
            <p:cNvPr id="14" name="Straight Arrow Connector 13">
              <a:extLst>
                <a:ext uri="{FF2B5EF4-FFF2-40B4-BE49-F238E27FC236}">
                  <a16:creationId xmlns:a16="http://schemas.microsoft.com/office/drawing/2014/main" id="{69E4B5A2-E504-4C92-A337-DB1E898944E8}"/>
                </a:ext>
              </a:extLst>
            </p:cNvPr>
            <p:cNvCxnSpPr>
              <a:stCxn id="4" idx="2"/>
              <a:endCxn id="7" idx="0"/>
            </p:cNvCxnSpPr>
            <p:nvPr/>
          </p:nvCxnSpPr>
          <p:spPr>
            <a:xfrm flipH="1">
              <a:off x="1856874" y="2962736"/>
              <a:ext cx="1002" cy="159916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8" name="Group 27">
            <a:extLst>
              <a:ext uri="{FF2B5EF4-FFF2-40B4-BE49-F238E27FC236}">
                <a16:creationId xmlns:a16="http://schemas.microsoft.com/office/drawing/2014/main" id="{73DE5F92-E995-4CD5-AC49-E4DD727A88A2}"/>
              </a:ext>
            </a:extLst>
          </p:cNvPr>
          <p:cNvGrpSpPr/>
          <p:nvPr/>
        </p:nvGrpSpPr>
        <p:grpSpPr>
          <a:xfrm>
            <a:off x="2717131" y="2008629"/>
            <a:ext cx="7982953" cy="954107"/>
            <a:chOff x="2717131" y="2008629"/>
            <a:chExt cx="7982953" cy="954107"/>
          </a:xfrm>
        </p:grpSpPr>
        <p:sp>
          <p:nvSpPr>
            <p:cNvPr id="5" name="TextBox 4">
              <a:extLst>
                <a:ext uri="{FF2B5EF4-FFF2-40B4-BE49-F238E27FC236}">
                  <a16:creationId xmlns:a16="http://schemas.microsoft.com/office/drawing/2014/main" id="{E51E619A-F118-47E2-8EEF-E7E82A08911D}"/>
                </a:ext>
              </a:extLst>
            </p:cNvPr>
            <p:cNvSpPr txBox="1"/>
            <p:nvPr/>
          </p:nvSpPr>
          <p:spPr>
            <a:xfrm>
              <a:off x="3296655" y="2128898"/>
              <a:ext cx="1130968" cy="369332"/>
            </a:xfrm>
            <a:prstGeom prst="rect">
              <a:avLst/>
            </a:prstGeom>
            <a:noFill/>
          </p:spPr>
          <p:txBody>
            <a:bodyPr wrap="square" rtlCol="0">
              <a:spAutoFit/>
            </a:bodyPr>
            <a:lstStyle/>
            <a:p>
              <a:r>
                <a:rPr lang="en-AU" dirty="0"/>
                <a:t>Yes</a:t>
              </a:r>
            </a:p>
          </p:txBody>
        </p:sp>
        <p:sp>
          <p:nvSpPr>
            <p:cNvPr id="8" name="TextBox 7">
              <a:extLst>
                <a:ext uri="{FF2B5EF4-FFF2-40B4-BE49-F238E27FC236}">
                  <a16:creationId xmlns:a16="http://schemas.microsoft.com/office/drawing/2014/main" id="{376CD908-A4AB-46E1-832C-C6CB4465829A}"/>
                </a:ext>
              </a:extLst>
            </p:cNvPr>
            <p:cNvSpPr txBox="1"/>
            <p:nvPr/>
          </p:nvSpPr>
          <p:spPr>
            <a:xfrm>
              <a:off x="3898231" y="2008629"/>
              <a:ext cx="3140241" cy="95410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AU" sz="2800" dirty="0"/>
                <a:t>Planned exposure situation</a:t>
              </a:r>
            </a:p>
          </p:txBody>
        </p:sp>
        <p:sp>
          <p:nvSpPr>
            <p:cNvPr id="11" name="TextBox 10">
              <a:extLst>
                <a:ext uri="{FF2B5EF4-FFF2-40B4-BE49-F238E27FC236}">
                  <a16:creationId xmlns:a16="http://schemas.microsoft.com/office/drawing/2014/main" id="{6F8E0A69-9B7A-4CC0-A5B3-AF0A9B13FE60}"/>
                </a:ext>
              </a:extLst>
            </p:cNvPr>
            <p:cNvSpPr txBox="1"/>
            <p:nvPr/>
          </p:nvSpPr>
          <p:spPr>
            <a:xfrm>
              <a:off x="7796464" y="2008629"/>
              <a:ext cx="2903620" cy="95410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pPr algn="ctr"/>
              <a:r>
                <a:rPr lang="en-AU" sz="2800" dirty="0"/>
                <a:t>Optimise against constraint</a:t>
              </a:r>
            </a:p>
          </p:txBody>
        </p:sp>
        <p:cxnSp>
          <p:nvCxnSpPr>
            <p:cNvPr id="18" name="Straight Arrow Connector 17">
              <a:extLst>
                <a:ext uri="{FF2B5EF4-FFF2-40B4-BE49-F238E27FC236}">
                  <a16:creationId xmlns:a16="http://schemas.microsoft.com/office/drawing/2014/main" id="{7A23CC23-CA67-4CAB-9110-0D1EB717C9F9}"/>
                </a:ext>
              </a:extLst>
            </p:cNvPr>
            <p:cNvCxnSpPr>
              <a:cxnSpLocks/>
              <a:stCxn id="4" idx="3"/>
            </p:cNvCxnSpPr>
            <p:nvPr/>
          </p:nvCxnSpPr>
          <p:spPr>
            <a:xfrm>
              <a:off x="2717131" y="2485683"/>
              <a:ext cx="11811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D7900209-2AAB-41B3-821B-9A4DAD82EC6B}"/>
                </a:ext>
              </a:extLst>
            </p:cNvPr>
            <p:cNvCxnSpPr>
              <a:cxnSpLocks/>
              <a:endCxn id="11" idx="1"/>
            </p:cNvCxnSpPr>
            <p:nvPr/>
          </p:nvCxnSpPr>
          <p:spPr>
            <a:xfrm>
              <a:off x="7038473" y="2485682"/>
              <a:ext cx="757991"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104CC305-C8D4-4416-AC20-369CBE57A8AF}"/>
              </a:ext>
            </a:extLst>
          </p:cNvPr>
          <p:cNvGrpSpPr/>
          <p:nvPr/>
        </p:nvGrpSpPr>
        <p:grpSpPr>
          <a:xfrm>
            <a:off x="2717131" y="2485683"/>
            <a:ext cx="7982953" cy="2840741"/>
            <a:chOff x="2717131" y="2485683"/>
            <a:chExt cx="7982953" cy="2840741"/>
          </a:xfrm>
        </p:grpSpPr>
        <p:sp>
          <p:nvSpPr>
            <p:cNvPr id="9" name="TextBox 8">
              <a:extLst>
                <a:ext uri="{FF2B5EF4-FFF2-40B4-BE49-F238E27FC236}">
                  <a16:creationId xmlns:a16="http://schemas.microsoft.com/office/drawing/2014/main" id="{F2C490AB-1C7B-4941-AD53-CD91B8193EA5}"/>
                </a:ext>
              </a:extLst>
            </p:cNvPr>
            <p:cNvSpPr txBox="1"/>
            <p:nvPr/>
          </p:nvSpPr>
          <p:spPr>
            <a:xfrm>
              <a:off x="3898231" y="4372317"/>
              <a:ext cx="3140242"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AU" sz="2800" dirty="0"/>
                <a:t>Existing/emergency exposure situation</a:t>
              </a:r>
            </a:p>
          </p:txBody>
        </p:sp>
        <p:sp>
          <p:nvSpPr>
            <p:cNvPr id="10" name="TextBox 9">
              <a:extLst>
                <a:ext uri="{FF2B5EF4-FFF2-40B4-BE49-F238E27FC236}">
                  <a16:creationId xmlns:a16="http://schemas.microsoft.com/office/drawing/2014/main" id="{28CF6980-73D5-4962-8D36-16C56BA1A38F}"/>
                </a:ext>
              </a:extLst>
            </p:cNvPr>
            <p:cNvSpPr txBox="1"/>
            <p:nvPr/>
          </p:nvSpPr>
          <p:spPr>
            <a:xfrm>
              <a:off x="7792449" y="4357895"/>
              <a:ext cx="2907635" cy="95410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AU" sz="2800" dirty="0"/>
                <a:t>Optimise against reference level</a:t>
              </a:r>
            </a:p>
          </p:txBody>
        </p:sp>
        <p:cxnSp>
          <p:nvCxnSpPr>
            <p:cNvPr id="15" name="Straight Arrow Connector 14">
              <a:extLst>
                <a:ext uri="{FF2B5EF4-FFF2-40B4-BE49-F238E27FC236}">
                  <a16:creationId xmlns:a16="http://schemas.microsoft.com/office/drawing/2014/main" id="{B4A265B2-32A3-47BB-82E8-0CA11B61EFE8}"/>
                </a:ext>
              </a:extLst>
            </p:cNvPr>
            <p:cNvCxnSpPr>
              <a:cxnSpLocks/>
              <a:stCxn id="4" idx="3"/>
              <a:endCxn id="9" idx="1"/>
            </p:cNvCxnSpPr>
            <p:nvPr/>
          </p:nvCxnSpPr>
          <p:spPr>
            <a:xfrm>
              <a:off x="2717131" y="2485683"/>
              <a:ext cx="1181100" cy="23636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61FD545-1CDC-492F-9317-AF75858A49DE}"/>
                </a:ext>
              </a:extLst>
            </p:cNvPr>
            <p:cNvCxnSpPr>
              <a:cxnSpLocks/>
            </p:cNvCxnSpPr>
            <p:nvPr/>
          </p:nvCxnSpPr>
          <p:spPr>
            <a:xfrm>
              <a:off x="7038472" y="4834948"/>
              <a:ext cx="757991"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5CA07780-3494-424C-89C3-46C252D24405}"/>
                </a:ext>
              </a:extLst>
            </p:cNvPr>
            <p:cNvSpPr txBox="1"/>
            <p:nvPr/>
          </p:nvSpPr>
          <p:spPr>
            <a:xfrm rot="3866629">
              <a:off x="3115206" y="3762318"/>
              <a:ext cx="1130968" cy="369332"/>
            </a:xfrm>
            <a:prstGeom prst="rect">
              <a:avLst/>
            </a:prstGeom>
            <a:noFill/>
          </p:spPr>
          <p:txBody>
            <a:bodyPr wrap="square" rtlCol="0">
              <a:spAutoFit/>
            </a:bodyPr>
            <a:lstStyle/>
            <a:p>
              <a:r>
                <a:rPr lang="en-AU" dirty="0"/>
                <a:t>Yes</a:t>
              </a:r>
            </a:p>
          </p:txBody>
        </p:sp>
      </p:grpSp>
      <p:sp>
        <p:nvSpPr>
          <p:cNvPr id="22" name="TextBox 21">
            <a:extLst>
              <a:ext uri="{FF2B5EF4-FFF2-40B4-BE49-F238E27FC236}">
                <a16:creationId xmlns:a16="http://schemas.microsoft.com/office/drawing/2014/main" id="{302C6ACB-456E-4B34-9EC8-C940D1AC6D9F}"/>
              </a:ext>
            </a:extLst>
          </p:cNvPr>
          <p:cNvSpPr txBox="1"/>
          <p:nvPr/>
        </p:nvSpPr>
        <p:spPr>
          <a:xfrm>
            <a:off x="756983" y="5929201"/>
            <a:ext cx="2550675" cy="369332"/>
          </a:xfrm>
          <a:prstGeom prst="rect">
            <a:avLst/>
          </a:prstGeom>
          <a:noFill/>
          <a:ln w="19050">
            <a:solidFill>
              <a:schemeClr val="tx1"/>
            </a:solidFill>
          </a:ln>
        </p:spPr>
        <p:txBody>
          <a:bodyPr wrap="square" rtlCol="0">
            <a:spAutoFit/>
          </a:bodyPr>
          <a:lstStyle/>
          <a:p>
            <a:pPr algn="ctr"/>
            <a:r>
              <a:rPr lang="en-AU" b="1" dirty="0"/>
              <a:t>Decision</a:t>
            </a:r>
          </a:p>
        </p:txBody>
      </p:sp>
      <p:sp>
        <p:nvSpPr>
          <p:cNvPr id="30" name="TextBox 29">
            <a:extLst>
              <a:ext uri="{FF2B5EF4-FFF2-40B4-BE49-F238E27FC236}">
                <a16:creationId xmlns:a16="http://schemas.microsoft.com/office/drawing/2014/main" id="{9DB0C3FC-1045-4652-9F0F-C685739D1F9A}"/>
              </a:ext>
            </a:extLst>
          </p:cNvPr>
          <p:cNvSpPr txBox="1"/>
          <p:nvPr/>
        </p:nvSpPr>
        <p:spPr>
          <a:xfrm>
            <a:off x="7411453" y="5929201"/>
            <a:ext cx="3288631" cy="369332"/>
          </a:xfrm>
          <a:prstGeom prst="rect">
            <a:avLst/>
          </a:prstGeom>
          <a:noFill/>
          <a:ln w="19050">
            <a:solidFill>
              <a:schemeClr val="tx1"/>
            </a:solidFill>
          </a:ln>
        </p:spPr>
        <p:txBody>
          <a:bodyPr wrap="square" rtlCol="0">
            <a:spAutoFit/>
          </a:bodyPr>
          <a:lstStyle/>
          <a:p>
            <a:pPr algn="ctr"/>
            <a:r>
              <a:rPr lang="en-AU" b="1" dirty="0"/>
              <a:t>Management of dose and risk</a:t>
            </a:r>
          </a:p>
        </p:txBody>
      </p:sp>
      <p:cxnSp>
        <p:nvCxnSpPr>
          <p:cNvPr id="13" name="Straight Connector 12">
            <a:extLst>
              <a:ext uri="{FF2B5EF4-FFF2-40B4-BE49-F238E27FC236}">
                <a16:creationId xmlns:a16="http://schemas.microsoft.com/office/drawing/2014/main" id="{52A68217-CC8E-4285-8A51-E66D2C8EA63A}"/>
              </a:ext>
            </a:extLst>
          </p:cNvPr>
          <p:cNvCxnSpPr/>
          <p:nvPr/>
        </p:nvCxnSpPr>
        <p:spPr>
          <a:xfrm flipV="1">
            <a:off x="3307658" y="1705704"/>
            <a:ext cx="0" cy="423851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46B2FC1-C7DB-4C83-B202-055C1937D400}"/>
              </a:ext>
            </a:extLst>
          </p:cNvPr>
          <p:cNvCxnSpPr/>
          <p:nvPr/>
        </p:nvCxnSpPr>
        <p:spPr>
          <a:xfrm flipV="1">
            <a:off x="7411453" y="1690688"/>
            <a:ext cx="0" cy="4238513"/>
          </a:xfrm>
          <a:prstGeom prst="line">
            <a:avLst/>
          </a:prstGeom>
          <a:ln w="19050">
            <a:prstDash val="dashDot"/>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BD9C058F-7CB7-4DDD-B654-A45E64AF7E52}"/>
              </a:ext>
            </a:extLst>
          </p:cNvPr>
          <p:cNvSpPr txBox="1"/>
          <p:nvPr/>
        </p:nvSpPr>
        <p:spPr>
          <a:xfrm>
            <a:off x="3307681" y="5931591"/>
            <a:ext cx="4103762" cy="369332"/>
          </a:xfrm>
          <a:prstGeom prst="rect">
            <a:avLst/>
          </a:prstGeom>
          <a:noFill/>
          <a:ln w="19050">
            <a:solidFill>
              <a:schemeClr val="tx1"/>
            </a:solidFill>
          </a:ln>
        </p:spPr>
        <p:txBody>
          <a:bodyPr wrap="square" rtlCol="0">
            <a:spAutoFit/>
          </a:bodyPr>
          <a:lstStyle/>
          <a:p>
            <a:pPr algn="ctr"/>
            <a:r>
              <a:rPr lang="en-AU" b="1" dirty="0"/>
              <a:t>Exposure situation</a:t>
            </a:r>
          </a:p>
        </p:txBody>
      </p:sp>
    </p:spTree>
    <p:extLst>
      <p:ext uri="{BB962C8B-B14F-4D97-AF65-F5344CB8AC3E}">
        <p14:creationId xmlns:p14="http://schemas.microsoft.com/office/powerpoint/2010/main" val="848266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986B0-018B-49F0-B109-881AFFAB7E97}"/>
              </a:ext>
            </a:extLst>
          </p:cNvPr>
          <p:cNvSpPr>
            <a:spLocks noGrp="1"/>
          </p:cNvSpPr>
          <p:nvPr>
            <p:ph type="title"/>
          </p:nvPr>
        </p:nvSpPr>
        <p:spPr/>
        <p:txBody>
          <a:bodyPr>
            <a:normAutofit/>
          </a:bodyPr>
          <a:lstStyle/>
          <a:p>
            <a:r>
              <a:rPr lang="en-AU" dirty="0"/>
              <a:t>Optimisation by design </a:t>
            </a:r>
            <a:r>
              <a:rPr lang="en-AU" i="1" dirty="0"/>
              <a:t>(ICRP P103)</a:t>
            </a:r>
          </a:p>
        </p:txBody>
      </p:sp>
      <p:sp>
        <p:nvSpPr>
          <p:cNvPr id="3" name="Content Placeholder 2">
            <a:extLst>
              <a:ext uri="{FF2B5EF4-FFF2-40B4-BE49-F238E27FC236}">
                <a16:creationId xmlns:a16="http://schemas.microsoft.com/office/drawing/2014/main" id="{EA0B6956-E526-42AF-BD5B-747E91640025}"/>
              </a:ext>
            </a:extLst>
          </p:cNvPr>
          <p:cNvSpPr>
            <a:spLocks noGrp="1"/>
          </p:cNvSpPr>
          <p:nvPr>
            <p:ph idx="1"/>
          </p:nvPr>
        </p:nvSpPr>
        <p:spPr>
          <a:xfrm>
            <a:off x="838200" y="1825624"/>
            <a:ext cx="10515600" cy="4515017"/>
          </a:xfrm>
        </p:spPr>
        <p:txBody>
          <a:bodyPr>
            <a:normAutofit/>
          </a:bodyPr>
          <a:lstStyle/>
          <a:p>
            <a:pPr marL="0" indent="0">
              <a:buNone/>
            </a:pPr>
            <a:r>
              <a:rPr lang="en-AU" dirty="0"/>
              <a:t>(214) Optimisation is always aimed at achieving the best level of protection under the prevailing circumstances through an ongoing, iterative process that involves:</a:t>
            </a:r>
          </a:p>
          <a:p>
            <a:pPr lvl="1"/>
            <a:r>
              <a:rPr lang="en-AU" dirty="0"/>
              <a:t>evaluation of the exposure situation, including any potential exposures (the framing of the process)</a:t>
            </a:r>
          </a:p>
          <a:p>
            <a:pPr lvl="1"/>
            <a:r>
              <a:rPr lang="en-AU" dirty="0"/>
              <a:t> </a:t>
            </a:r>
            <a:r>
              <a:rPr lang="en-AU" i="1" dirty="0"/>
              <a:t>selection of an appropriate value for the constraint or reference level</a:t>
            </a:r>
          </a:p>
          <a:p>
            <a:pPr lvl="1"/>
            <a:r>
              <a:rPr lang="en-AU" dirty="0"/>
              <a:t> identification of the possible protection options</a:t>
            </a:r>
          </a:p>
          <a:p>
            <a:pPr lvl="1"/>
            <a:r>
              <a:rPr lang="en-AU" dirty="0"/>
              <a:t> selection of the best option under the prevailing circumstances</a:t>
            </a:r>
          </a:p>
          <a:p>
            <a:pPr lvl="1"/>
            <a:r>
              <a:rPr lang="en-AU" dirty="0"/>
              <a:t> implementation of the selected option.</a:t>
            </a:r>
          </a:p>
        </p:txBody>
      </p:sp>
    </p:spTree>
    <p:extLst>
      <p:ext uri="{BB962C8B-B14F-4D97-AF65-F5344CB8AC3E}">
        <p14:creationId xmlns:p14="http://schemas.microsoft.com/office/powerpoint/2010/main" val="11353793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F7047-91EB-4B03-87CB-A7C7669CD654}"/>
              </a:ext>
            </a:extLst>
          </p:cNvPr>
          <p:cNvSpPr>
            <a:spLocks noGrp="1"/>
          </p:cNvSpPr>
          <p:nvPr>
            <p:ph type="title"/>
          </p:nvPr>
        </p:nvSpPr>
        <p:spPr/>
        <p:txBody>
          <a:bodyPr/>
          <a:lstStyle/>
          <a:p>
            <a:r>
              <a:rPr lang="en-AU" dirty="0"/>
              <a:t>Potential exposure and safety assessments</a:t>
            </a:r>
          </a:p>
        </p:txBody>
      </p:sp>
      <p:sp>
        <p:nvSpPr>
          <p:cNvPr id="3" name="Content Placeholder 2">
            <a:extLst>
              <a:ext uri="{FF2B5EF4-FFF2-40B4-BE49-F238E27FC236}">
                <a16:creationId xmlns:a16="http://schemas.microsoft.com/office/drawing/2014/main" id="{145F8EA0-5E1C-4037-92A4-79DC21495D5F}"/>
              </a:ext>
            </a:extLst>
          </p:cNvPr>
          <p:cNvSpPr>
            <a:spLocks noGrp="1"/>
          </p:cNvSpPr>
          <p:nvPr>
            <p:ph idx="1"/>
          </p:nvPr>
        </p:nvSpPr>
        <p:spPr>
          <a:xfrm>
            <a:off x="838200" y="1825625"/>
            <a:ext cx="10515600" cy="4478922"/>
          </a:xfrm>
        </p:spPr>
        <p:txBody>
          <a:bodyPr>
            <a:normAutofit lnSpcReduction="10000"/>
          </a:bodyPr>
          <a:lstStyle/>
          <a:p>
            <a:pPr marL="0" indent="0">
              <a:buNone/>
            </a:pPr>
            <a:r>
              <a:rPr lang="en-AU" b="1" dirty="0">
                <a:solidFill>
                  <a:schemeClr val="accent1">
                    <a:lumMod val="75000"/>
                  </a:schemeClr>
                </a:solidFill>
              </a:rPr>
              <a:t>The evaluation of potential exposures involves</a:t>
            </a:r>
          </a:p>
          <a:p>
            <a:pPr lvl="1"/>
            <a:r>
              <a:rPr lang="en-AU" dirty="0">
                <a:latin typeface="AdvTimes"/>
              </a:rPr>
              <a:t>construction of scenarios leading to exposures</a:t>
            </a:r>
          </a:p>
          <a:p>
            <a:pPr lvl="1"/>
            <a:r>
              <a:rPr lang="en-AU" dirty="0">
                <a:latin typeface="AdvTimes"/>
              </a:rPr>
              <a:t>assessment of their probabilities </a:t>
            </a:r>
          </a:p>
          <a:p>
            <a:pPr lvl="1"/>
            <a:r>
              <a:rPr lang="en-AU" dirty="0">
                <a:latin typeface="AdvTimes"/>
              </a:rPr>
              <a:t>assessment of the resulting dose and associated detriment</a:t>
            </a:r>
          </a:p>
          <a:p>
            <a:pPr lvl="1"/>
            <a:r>
              <a:rPr lang="en-AU" dirty="0">
                <a:latin typeface="AdvTimes"/>
              </a:rPr>
              <a:t>comparison with some criteria of acceptability</a:t>
            </a:r>
          </a:p>
          <a:p>
            <a:pPr marL="0" indent="0">
              <a:buNone/>
            </a:pPr>
            <a:r>
              <a:rPr lang="en-AU" sz="3000" i="1" dirty="0">
                <a:latin typeface="AdvTimes"/>
              </a:rPr>
              <a:t>The probability of occurrence and the magnitude of the resulting dose and risk can be considered separately, but can also be combined to estimate the probability of health effects attributable to the radiation exposure resulting from an unlikely event</a:t>
            </a:r>
            <a:endParaRPr lang="en-AU" sz="3000" i="1" dirty="0"/>
          </a:p>
        </p:txBody>
      </p:sp>
    </p:spTree>
    <p:extLst>
      <p:ext uri="{BB962C8B-B14F-4D97-AF65-F5344CB8AC3E}">
        <p14:creationId xmlns:p14="http://schemas.microsoft.com/office/powerpoint/2010/main" val="29430014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3A9CF07-F3AA-4E87-839A-D03FD8F08B2D}"/>
              </a:ext>
            </a:extLst>
          </p:cNvPr>
          <p:cNvSpPr/>
          <p:nvPr/>
        </p:nvSpPr>
        <p:spPr>
          <a:xfrm>
            <a:off x="962049" y="2303157"/>
            <a:ext cx="4548414" cy="418971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D8350104-D727-4AF8-9226-1CC244666C65}"/>
              </a:ext>
            </a:extLst>
          </p:cNvPr>
          <p:cNvSpPr>
            <a:spLocks noGrp="1"/>
          </p:cNvSpPr>
          <p:nvPr>
            <p:ph type="title"/>
          </p:nvPr>
        </p:nvSpPr>
        <p:spPr/>
        <p:txBody>
          <a:bodyPr/>
          <a:lstStyle/>
          <a:p>
            <a:r>
              <a:rPr lang="en-AU" dirty="0"/>
              <a:t>Constraints</a:t>
            </a:r>
          </a:p>
        </p:txBody>
      </p:sp>
      <p:sp>
        <p:nvSpPr>
          <p:cNvPr id="3" name="Content Placeholder 2">
            <a:extLst>
              <a:ext uri="{FF2B5EF4-FFF2-40B4-BE49-F238E27FC236}">
                <a16:creationId xmlns:a16="http://schemas.microsoft.com/office/drawing/2014/main" id="{8ABF06AC-C68A-4BB9-8571-53B2CD9E0EC7}"/>
              </a:ext>
            </a:extLst>
          </p:cNvPr>
          <p:cNvSpPr>
            <a:spLocks noGrp="1"/>
          </p:cNvSpPr>
          <p:nvPr>
            <p:ph sz="half" idx="1"/>
          </p:nvPr>
        </p:nvSpPr>
        <p:spPr>
          <a:xfrm>
            <a:off x="838200" y="1584988"/>
            <a:ext cx="5181600" cy="4351338"/>
          </a:xfrm>
        </p:spPr>
        <p:txBody>
          <a:bodyPr>
            <a:normAutofit/>
          </a:bodyPr>
          <a:lstStyle/>
          <a:p>
            <a:pPr marL="0" indent="0">
              <a:buNone/>
            </a:pPr>
            <a:r>
              <a:rPr lang="en-AU" sz="3000" b="1" dirty="0">
                <a:solidFill>
                  <a:schemeClr val="accent1">
                    <a:lumMod val="75000"/>
                  </a:schemeClr>
                </a:solidFill>
              </a:rPr>
              <a:t>Planned exposure situation</a:t>
            </a:r>
          </a:p>
        </p:txBody>
      </p:sp>
      <p:cxnSp>
        <p:nvCxnSpPr>
          <p:cNvPr id="6" name="Straight Connector 5">
            <a:extLst>
              <a:ext uri="{FF2B5EF4-FFF2-40B4-BE49-F238E27FC236}">
                <a16:creationId xmlns:a16="http://schemas.microsoft.com/office/drawing/2014/main" id="{45803CEF-411D-4BB2-94AC-DFB24E192327}"/>
              </a:ext>
            </a:extLst>
          </p:cNvPr>
          <p:cNvCxnSpPr/>
          <p:nvPr/>
        </p:nvCxnSpPr>
        <p:spPr>
          <a:xfrm>
            <a:off x="1182255" y="3112655"/>
            <a:ext cx="301105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6842FD91-9325-4020-83D3-5601466F43D9}"/>
              </a:ext>
            </a:extLst>
          </p:cNvPr>
          <p:cNvCxnSpPr/>
          <p:nvPr/>
        </p:nvCxnSpPr>
        <p:spPr>
          <a:xfrm>
            <a:off x="1182255" y="4504919"/>
            <a:ext cx="3011054" cy="0"/>
          </a:xfrm>
          <a:prstGeom prst="line">
            <a:avLst/>
          </a:prstGeom>
          <a:ln w="38100"/>
        </p:spPr>
        <p:style>
          <a:lnRef idx="1">
            <a:schemeClr val="dk1"/>
          </a:lnRef>
          <a:fillRef idx="0">
            <a:schemeClr val="dk1"/>
          </a:fillRef>
          <a:effectRef idx="0">
            <a:schemeClr val="dk1"/>
          </a:effectRef>
          <a:fontRef idx="minor">
            <a:schemeClr val="tx1"/>
          </a:fontRef>
        </p:style>
      </p:cxnSp>
      <p:cxnSp>
        <p:nvCxnSpPr>
          <p:cNvPr id="9" name="Straight Arrow Connector 8">
            <a:extLst>
              <a:ext uri="{FF2B5EF4-FFF2-40B4-BE49-F238E27FC236}">
                <a16:creationId xmlns:a16="http://schemas.microsoft.com/office/drawing/2014/main" id="{4AC5A687-A179-4676-B7B8-8B379E3226DB}"/>
              </a:ext>
            </a:extLst>
          </p:cNvPr>
          <p:cNvCxnSpPr/>
          <p:nvPr/>
        </p:nvCxnSpPr>
        <p:spPr>
          <a:xfrm>
            <a:off x="1588576" y="4866468"/>
            <a:ext cx="0" cy="96089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5CEB7E40-0A6F-4575-A921-C2D84A376B3B}"/>
              </a:ext>
            </a:extLst>
          </p:cNvPr>
          <p:cNvCxnSpPr/>
          <p:nvPr/>
        </p:nvCxnSpPr>
        <p:spPr>
          <a:xfrm>
            <a:off x="1957948" y="5018868"/>
            <a:ext cx="0" cy="96089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14" name="Straight Arrow Connector 13">
            <a:extLst>
              <a:ext uri="{FF2B5EF4-FFF2-40B4-BE49-F238E27FC236}">
                <a16:creationId xmlns:a16="http://schemas.microsoft.com/office/drawing/2014/main" id="{81848653-98C6-48C1-9B40-1D661DE5FD95}"/>
              </a:ext>
            </a:extLst>
          </p:cNvPr>
          <p:cNvCxnSpPr/>
          <p:nvPr/>
        </p:nvCxnSpPr>
        <p:spPr>
          <a:xfrm>
            <a:off x="2335069" y="5186766"/>
            <a:ext cx="0" cy="96089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5" name="TextBox 14">
            <a:extLst>
              <a:ext uri="{FF2B5EF4-FFF2-40B4-BE49-F238E27FC236}">
                <a16:creationId xmlns:a16="http://schemas.microsoft.com/office/drawing/2014/main" id="{D1342E2B-46A6-4194-ACB1-8595952A7A00}"/>
              </a:ext>
            </a:extLst>
          </p:cNvPr>
          <p:cNvSpPr txBox="1"/>
          <p:nvPr/>
        </p:nvSpPr>
        <p:spPr>
          <a:xfrm>
            <a:off x="2719953" y="5067942"/>
            <a:ext cx="1473354" cy="923330"/>
          </a:xfrm>
          <a:prstGeom prst="rect">
            <a:avLst/>
          </a:prstGeom>
          <a:noFill/>
        </p:spPr>
        <p:txBody>
          <a:bodyPr wrap="square" rtlCol="0">
            <a:spAutoFit/>
          </a:bodyPr>
          <a:lstStyle/>
          <a:p>
            <a:r>
              <a:rPr lang="en-AU" dirty="0"/>
              <a:t>Optimisation of protection and safety</a:t>
            </a:r>
          </a:p>
        </p:txBody>
      </p:sp>
      <p:sp>
        <p:nvSpPr>
          <p:cNvPr id="16" name="TextBox 15">
            <a:extLst>
              <a:ext uri="{FF2B5EF4-FFF2-40B4-BE49-F238E27FC236}">
                <a16:creationId xmlns:a16="http://schemas.microsoft.com/office/drawing/2014/main" id="{D84FEB87-88F9-410F-8A72-A6639BA92499}"/>
              </a:ext>
            </a:extLst>
          </p:cNvPr>
          <p:cNvSpPr txBox="1"/>
          <p:nvPr/>
        </p:nvSpPr>
        <p:spPr>
          <a:xfrm>
            <a:off x="1588576" y="4138049"/>
            <a:ext cx="2744214" cy="369332"/>
          </a:xfrm>
          <a:prstGeom prst="rect">
            <a:avLst/>
          </a:prstGeom>
          <a:noFill/>
        </p:spPr>
        <p:txBody>
          <a:bodyPr wrap="square" rtlCol="0">
            <a:spAutoFit/>
          </a:bodyPr>
          <a:lstStyle/>
          <a:p>
            <a:r>
              <a:rPr lang="en-AU" dirty="0"/>
              <a:t>Dose and/or risk constraint</a:t>
            </a:r>
          </a:p>
        </p:txBody>
      </p:sp>
      <p:sp>
        <p:nvSpPr>
          <p:cNvPr id="17" name="TextBox 16">
            <a:extLst>
              <a:ext uri="{FF2B5EF4-FFF2-40B4-BE49-F238E27FC236}">
                <a16:creationId xmlns:a16="http://schemas.microsoft.com/office/drawing/2014/main" id="{63400F0C-68AB-431A-A04D-C343C70600C5}"/>
              </a:ext>
            </a:extLst>
          </p:cNvPr>
          <p:cNvSpPr txBox="1"/>
          <p:nvPr/>
        </p:nvSpPr>
        <p:spPr>
          <a:xfrm>
            <a:off x="2007029" y="2743323"/>
            <a:ext cx="2294764" cy="369332"/>
          </a:xfrm>
          <a:prstGeom prst="rect">
            <a:avLst/>
          </a:prstGeom>
          <a:noFill/>
        </p:spPr>
        <p:txBody>
          <a:bodyPr wrap="square" rtlCol="0">
            <a:spAutoFit/>
          </a:bodyPr>
          <a:lstStyle/>
          <a:p>
            <a:pPr algn="r"/>
            <a:r>
              <a:rPr lang="en-AU" dirty="0"/>
              <a:t>Dose limit</a:t>
            </a:r>
          </a:p>
        </p:txBody>
      </p:sp>
      <p:sp>
        <p:nvSpPr>
          <p:cNvPr id="25" name="Arrow: Up 24">
            <a:extLst>
              <a:ext uri="{FF2B5EF4-FFF2-40B4-BE49-F238E27FC236}">
                <a16:creationId xmlns:a16="http://schemas.microsoft.com/office/drawing/2014/main" id="{ED0E0333-8AB0-4C91-A11A-26304B034810}"/>
              </a:ext>
            </a:extLst>
          </p:cNvPr>
          <p:cNvSpPr/>
          <p:nvPr/>
        </p:nvSpPr>
        <p:spPr>
          <a:xfrm>
            <a:off x="4913613" y="2769500"/>
            <a:ext cx="203119" cy="337816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TextBox 25">
            <a:extLst>
              <a:ext uri="{FF2B5EF4-FFF2-40B4-BE49-F238E27FC236}">
                <a16:creationId xmlns:a16="http://schemas.microsoft.com/office/drawing/2014/main" id="{5EB08770-0B13-4CE9-A0B7-52D6F5FA2D6A}"/>
              </a:ext>
            </a:extLst>
          </p:cNvPr>
          <p:cNvSpPr txBox="1"/>
          <p:nvPr/>
        </p:nvSpPr>
        <p:spPr>
          <a:xfrm rot="16200000">
            <a:off x="3615474" y="4881167"/>
            <a:ext cx="2294764" cy="369332"/>
          </a:xfrm>
          <a:prstGeom prst="rect">
            <a:avLst/>
          </a:prstGeom>
          <a:noFill/>
        </p:spPr>
        <p:txBody>
          <a:bodyPr wrap="square" rtlCol="0">
            <a:spAutoFit/>
          </a:bodyPr>
          <a:lstStyle/>
          <a:p>
            <a:pPr algn="r"/>
            <a:r>
              <a:rPr lang="en-AU" dirty="0"/>
              <a:t>Dose/risk</a:t>
            </a:r>
          </a:p>
        </p:txBody>
      </p:sp>
      <p:sp>
        <p:nvSpPr>
          <p:cNvPr id="13" name="TextBox 12">
            <a:extLst>
              <a:ext uri="{FF2B5EF4-FFF2-40B4-BE49-F238E27FC236}">
                <a16:creationId xmlns:a16="http://schemas.microsoft.com/office/drawing/2014/main" id="{B6B0C6E0-FA7F-4C70-9F91-3CB4D34F18C0}"/>
              </a:ext>
            </a:extLst>
          </p:cNvPr>
          <p:cNvSpPr txBox="1"/>
          <p:nvPr/>
        </p:nvSpPr>
        <p:spPr>
          <a:xfrm>
            <a:off x="6422812" y="1609052"/>
            <a:ext cx="5407584" cy="4985980"/>
          </a:xfrm>
          <a:prstGeom prst="rect">
            <a:avLst/>
          </a:prstGeom>
          <a:noFill/>
        </p:spPr>
        <p:txBody>
          <a:bodyPr wrap="square" rtlCol="0">
            <a:spAutoFit/>
          </a:bodyPr>
          <a:lstStyle/>
          <a:p>
            <a:r>
              <a:rPr lang="en-AU" sz="3000" b="1" dirty="0">
                <a:solidFill>
                  <a:schemeClr val="accent1">
                    <a:lumMod val="75000"/>
                  </a:schemeClr>
                </a:solidFill>
              </a:rPr>
              <a:t>RPS C-1 Rev 1 (2020)</a:t>
            </a:r>
          </a:p>
          <a:p>
            <a:r>
              <a:rPr lang="en-AU" sz="2400" dirty="0"/>
              <a:t>A prospective and source related value of individual dose (</a:t>
            </a:r>
            <a:r>
              <a:rPr lang="en-AU" sz="2400" i="1" dirty="0"/>
              <a:t>dose constraint</a:t>
            </a:r>
            <a:r>
              <a:rPr lang="en-AU" sz="2400" dirty="0"/>
              <a:t>) or of individual risk (</a:t>
            </a:r>
            <a:r>
              <a:rPr lang="en-AU" sz="2400" i="1" dirty="0"/>
              <a:t>risk constraint</a:t>
            </a:r>
            <a:r>
              <a:rPr lang="en-AU" sz="2400" dirty="0"/>
              <a:t>) that is used in planned exposure situations as a parameter for the optimisation of protection and safety for the source, and that serves as a boundary in defining the range of options in optimisation. </a:t>
            </a:r>
          </a:p>
          <a:p>
            <a:endParaRPr lang="en-AU" sz="2400" dirty="0"/>
          </a:p>
          <a:p>
            <a:endParaRPr lang="en-AU" sz="2400" dirty="0"/>
          </a:p>
          <a:p>
            <a:r>
              <a:rPr lang="en-AU" sz="2400" dirty="0">
                <a:hlinkClick r:id="rId2"/>
              </a:rPr>
              <a:t>Code for Radiation Protection in Planned Exposure Situations (arpansa.gov.au)</a:t>
            </a:r>
            <a:r>
              <a:rPr lang="en-AU" sz="2400" dirty="0"/>
              <a:t> </a:t>
            </a:r>
          </a:p>
        </p:txBody>
      </p:sp>
    </p:spTree>
    <p:extLst>
      <p:ext uri="{BB962C8B-B14F-4D97-AF65-F5344CB8AC3E}">
        <p14:creationId xmlns:p14="http://schemas.microsoft.com/office/powerpoint/2010/main" val="756248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F1B4AE0-CB8F-4BB9-A736-79CBE2F7F0EA}"/>
              </a:ext>
            </a:extLst>
          </p:cNvPr>
          <p:cNvPicPr>
            <a:picLocks noChangeAspect="1"/>
          </p:cNvPicPr>
          <p:nvPr/>
        </p:nvPicPr>
        <p:blipFill>
          <a:blip r:embed="rId2"/>
          <a:stretch>
            <a:fillRect/>
          </a:stretch>
        </p:blipFill>
        <p:spPr>
          <a:xfrm>
            <a:off x="7148627" y="717720"/>
            <a:ext cx="3651389" cy="5775155"/>
          </a:xfrm>
          <a:prstGeom prst="rect">
            <a:avLst/>
          </a:prstGeom>
        </p:spPr>
      </p:pic>
      <p:sp>
        <p:nvSpPr>
          <p:cNvPr id="2" name="Title 1">
            <a:extLst>
              <a:ext uri="{FF2B5EF4-FFF2-40B4-BE49-F238E27FC236}">
                <a16:creationId xmlns:a16="http://schemas.microsoft.com/office/drawing/2014/main" id="{D8350104-D727-4AF8-9226-1CC244666C65}"/>
              </a:ext>
            </a:extLst>
          </p:cNvPr>
          <p:cNvSpPr>
            <a:spLocks noGrp="1"/>
          </p:cNvSpPr>
          <p:nvPr>
            <p:ph type="title"/>
          </p:nvPr>
        </p:nvSpPr>
        <p:spPr/>
        <p:txBody>
          <a:bodyPr/>
          <a:lstStyle/>
          <a:p>
            <a:r>
              <a:rPr lang="en-AU" dirty="0"/>
              <a:t>Reference levels</a:t>
            </a:r>
          </a:p>
        </p:txBody>
      </p:sp>
      <p:sp>
        <p:nvSpPr>
          <p:cNvPr id="4" name="Content Placeholder 3">
            <a:extLst>
              <a:ext uri="{FF2B5EF4-FFF2-40B4-BE49-F238E27FC236}">
                <a16:creationId xmlns:a16="http://schemas.microsoft.com/office/drawing/2014/main" id="{8C7D710F-16DF-4046-88AF-BA91D73B0EEE}"/>
              </a:ext>
            </a:extLst>
          </p:cNvPr>
          <p:cNvSpPr>
            <a:spLocks noGrp="1"/>
          </p:cNvSpPr>
          <p:nvPr>
            <p:ph sz="half" idx="2"/>
          </p:nvPr>
        </p:nvSpPr>
        <p:spPr>
          <a:xfrm>
            <a:off x="836077" y="1568577"/>
            <a:ext cx="6731784" cy="4735970"/>
          </a:xfrm>
        </p:spPr>
        <p:txBody>
          <a:bodyPr>
            <a:normAutofit fontScale="77500" lnSpcReduction="20000"/>
          </a:bodyPr>
          <a:lstStyle/>
          <a:p>
            <a:pPr marL="0" indent="0">
              <a:buNone/>
            </a:pPr>
            <a:r>
              <a:rPr lang="en-AU" sz="3900" b="1" dirty="0">
                <a:solidFill>
                  <a:schemeClr val="accent1"/>
                </a:solidFill>
              </a:rPr>
              <a:t>Emergency/existing exposure situation</a:t>
            </a:r>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sz="1800" dirty="0"/>
          </a:p>
          <a:p>
            <a:pPr marL="0" indent="0">
              <a:buNone/>
            </a:pPr>
            <a:endParaRPr lang="en-AU" sz="1800" dirty="0"/>
          </a:p>
          <a:p>
            <a:pPr marL="0" indent="0">
              <a:buNone/>
            </a:pPr>
            <a:endParaRPr lang="en-AU" sz="2400" dirty="0"/>
          </a:p>
          <a:p>
            <a:pPr marL="0" indent="0">
              <a:buNone/>
            </a:pPr>
            <a:r>
              <a:rPr lang="en-AU" sz="2400" dirty="0"/>
              <a:t>The reference level is defined as dose</a:t>
            </a:r>
          </a:p>
        </p:txBody>
      </p:sp>
      <p:grpSp>
        <p:nvGrpSpPr>
          <p:cNvPr id="30" name="Group 29">
            <a:extLst>
              <a:ext uri="{FF2B5EF4-FFF2-40B4-BE49-F238E27FC236}">
                <a16:creationId xmlns:a16="http://schemas.microsoft.com/office/drawing/2014/main" id="{DCC52F33-34CB-406E-B4D3-770F279E9A59}"/>
              </a:ext>
            </a:extLst>
          </p:cNvPr>
          <p:cNvGrpSpPr/>
          <p:nvPr/>
        </p:nvGrpSpPr>
        <p:grpSpPr>
          <a:xfrm>
            <a:off x="944365" y="2229797"/>
            <a:ext cx="5480498" cy="3413530"/>
            <a:chOff x="2808024" y="2013452"/>
            <a:chExt cx="4940776" cy="3378160"/>
          </a:xfrm>
        </p:grpSpPr>
        <p:sp>
          <p:nvSpPr>
            <p:cNvPr id="19" name="Rectangle 18">
              <a:extLst>
                <a:ext uri="{FF2B5EF4-FFF2-40B4-BE49-F238E27FC236}">
                  <a16:creationId xmlns:a16="http://schemas.microsoft.com/office/drawing/2014/main" id="{3BA54060-231E-48F5-89BE-77D0E0113A10}"/>
                </a:ext>
              </a:extLst>
            </p:cNvPr>
            <p:cNvSpPr/>
            <p:nvPr/>
          </p:nvSpPr>
          <p:spPr>
            <a:xfrm>
              <a:off x="2808024" y="2013452"/>
              <a:ext cx="4940776" cy="337816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20000"/>
                    <a:lumOff val="80000"/>
                  </a:schemeClr>
                </a:solidFill>
              </a:endParaRPr>
            </a:p>
          </p:txBody>
        </p:sp>
        <p:cxnSp>
          <p:nvCxnSpPr>
            <p:cNvPr id="20" name="Straight Connector 19">
              <a:extLst>
                <a:ext uri="{FF2B5EF4-FFF2-40B4-BE49-F238E27FC236}">
                  <a16:creationId xmlns:a16="http://schemas.microsoft.com/office/drawing/2014/main" id="{8B8CB7D1-B5F1-4D52-8947-50329958E262}"/>
                </a:ext>
              </a:extLst>
            </p:cNvPr>
            <p:cNvCxnSpPr/>
            <p:nvPr/>
          </p:nvCxnSpPr>
          <p:spPr>
            <a:xfrm>
              <a:off x="3686663" y="3652141"/>
              <a:ext cx="3011054" cy="0"/>
            </a:xfrm>
            <a:prstGeom prst="line">
              <a:avLst/>
            </a:prstGeom>
            <a:ln w="38100"/>
          </p:spPr>
          <p:style>
            <a:lnRef idx="1">
              <a:schemeClr val="dk1"/>
            </a:lnRef>
            <a:fillRef idx="0">
              <a:schemeClr val="dk1"/>
            </a:fillRef>
            <a:effectRef idx="0">
              <a:schemeClr val="dk1"/>
            </a:effectRef>
            <a:fontRef idx="minor">
              <a:schemeClr val="tx1"/>
            </a:fontRef>
          </p:style>
        </p:cxnSp>
        <p:sp>
          <p:nvSpPr>
            <p:cNvPr id="21" name="TextBox 20">
              <a:extLst>
                <a:ext uri="{FF2B5EF4-FFF2-40B4-BE49-F238E27FC236}">
                  <a16:creationId xmlns:a16="http://schemas.microsoft.com/office/drawing/2014/main" id="{5AD628C4-B29A-41F1-980F-AEA5108BB594}"/>
                </a:ext>
              </a:extLst>
            </p:cNvPr>
            <p:cNvSpPr txBox="1"/>
            <p:nvPr/>
          </p:nvSpPr>
          <p:spPr>
            <a:xfrm>
              <a:off x="4046491" y="3266388"/>
              <a:ext cx="2744214" cy="369332"/>
            </a:xfrm>
            <a:prstGeom prst="rect">
              <a:avLst/>
            </a:prstGeom>
            <a:noFill/>
          </p:spPr>
          <p:txBody>
            <a:bodyPr wrap="square" rtlCol="0">
              <a:spAutoFit/>
            </a:bodyPr>
            <a:lstStyle/>
            <a:p>
              <a:pPr algn="r"/>
              <a:r>
                <a:rPr lang="en-AU" dirty="0"/>
                <a:t>Reference level</a:t>
              </a:r>
            </a:p>
          </p:txBody>
        </p:sp>
        <p:cxnSp>
          <p:nvCxnSpPr>
            <p:cNvPr id="22" name="Straight Arrow Connector 21">
              <a:extLst>
                <a:ext uri="{FF2B5EF4-FFF2-40B4-BE49-F238E27FC236}">
                  <a16:creationId xmlns:a16="http://schemas.microsoft.com/office/drawing/2014/main" id="{4768316A-48B0-4317-9C83-0DD2C70D47CD}"/>
                </a:ext>
              </a:extLst>
            </p:cNvPr>
            <p:cNvCxnSpPr/>
            <p:nvPr/>
          </p:nvCxnSpPr>
          <p:spPr>
            <a:xfrm>
              <a:off x="3956074" y="2490159"/>
              <a:ext cx="0" cy="96089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3" name="Straight Arrow Connector 22">
              <a:extLst>
                <a:ext uri="{FF2B5EF4-FFF2-40B4-BE49-F238E27FC236}">
                  <a16:creationId xmlns:a16="http://schemas.microsoft.com/office/drawing/2014/main" id="{FE66D1E7-562A-4BCF-B085-680758BE5AB1}"/>
                </a:ext>
              </a:extLst>
            </p:cNvPr>
            <p:cNvCxnSpPr/>
            <p:nvPr/>
          </p:nvCxnSpPr>
          <p:spPr>
            <a:xfrm>
              <a:off x="4294454" y="3171693"/>
              <a:ext cx="0" cy="96089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a:extLst>
                <a:ext uri="{FF2B5EF4-FFF2-40B4-BE49-F238E27FC236}">
                  <a16:creationId xmlns:a16="http://schemas.microsoft.com/office/drawing/2014/main" id="{C6E5D0F3-4F32-411F-AA51-F40E9D08C88C}"/>
                </a:ext>
              </a:extLst>
            </p:cNvPr>
            <p:cNvCxnSpPr/>
            <p:nvPr/>
          </p:nvCxnSpPr>
          <p:spPr>
            <a:xfrm>
              <a:off x="4648332" y="3879909"/>
              <a:ext cx="0" cy="960895"/>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27" name="Arrow: Up 26">
              <a:extLst>
                <a:ext uri="{FF2B5EF4-FFF2-40B4-BE49-F238E27FC236}">
                  <a16:creationId xmlns:a16="http://schemas.microsoft.com/office/drawing/2014/main" id="{5918B85E-63C5-4D4A-9493-DD522BBF6532}"/>
                </a:ext>
              </a:extLst>
            </p:cNvPr>
            <p:cNvSpPr/>
            <p:nvPr/>
          </p:nvSpPr>
          <p:spPr>
            <a:xfrm>
              <a:off x="7203949" y="2261558"/>
              <a:ext cx="180254" cy="285567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TextBox 28">
              <a:extLst>
                <a:ext uri="{FF2B5EF4-FFF2-40B4-BE49-F238E27FC236}">
                  <a16:creationId xmlns:a16="http://schemas.microsoft.com/office/drawing/2014/main" id="{CF77A426-B021-4692-A36A-9290028B7407}"/>
                </a:ext>
              </a:extLst>
            </p:cNvPr>
            <p:cNvSpPr txBox="1"/>
            <p:nvPr/>
          </p:nvSpPr>
          <p:spPr>
            <a:xfrm rot="16200000">
              <a:off x="6730377" y="3467474"/>
              <a:ext cx="687976" cy="369332"/>
            </a:xfrm>
            <a:prstGeom prst="rect">
              <a:avLst/>
            </a:prstGeom>
            <a:noFill/>
          </p:spPr>
          <p:txBody>
            <a:bodyPr wrap="square" rtlCol="0">
              <a:spAutoFit/>
            </a:bodyPr>
            <a:lstStyle/>
            <a:p>
              <a:pPr algn="r"/>
              <a:r>
                <a:rPr lang="en-AU" dirty="0"/>
                <a:t>Dose</a:t>
              </a:r>
            </a:p>
          </p:txBody>
        </p:sp>
      </p:grpSp>
    </p:spTree>
    <p:extLst>
      <p:ext uri="{BB962C8B-B14F-4D97-AF65-F5344CB8AC3E}">
        <p14:creationId xmlns:p14="http://schemas.microsoft.com/office/powerpoint/2010/main" val="1369866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520015" y="3540153"/>
            <a:ext cx="6350342" cy="908279"/>
          </a:xfrm>
        </p:spPr>
        <p:txBody>
          <a:bodyPr/>
          <a:lstStyle/>
          <a:p>
            <a:r>
              <a:rPr lang="en-AU" dirty="0"/>
              <a:t>Optimisation and radiation risk</a:t>
            </a:r>
          </a:p>
        </p:txBody>
      </p:sp>
      <p:sp>
        <p:nvSpPr>
          <p:cNvPr id="5" name="TextBox 4">
            <a:extLst>
              <a:ext uri="{FF2B5EF4-FFF2-40B4-BE49-F238E27FC236}">
                <a16:creationId xmlns:a16="http://schemas.microsoft.com/office/drawing/2014/main" id="{F3737C35-35AE-4D47-A91A-965AA6C882E5}"/>
              </a:ext>
            </a:extLst>
          </p:cNvPr>
          <p:cNvSpPr txBox="1"/>
          <p:nvPr/>
        </p:nvSpPr>
        <p:spPr>
          <a:xfrm>
            <a:off x="7409011" y="600887"/>
            <a:ext cx="4545495" cy="5878532"/>
          </a:xfrm>
          <a:prstGeom prst="rect">
            <a:avLst/>
          </a:prstGeom>
          <a:noFill/>
        </p:spPr>
        <p:txBody>
          <a:bodyPr wrap="square" rtlCol="0">
            <a:spAutoFit/>
          </a:bodyPr>
          <a:lstStyle/>
          <a:p>
            <a:r>
              <a:rPr lang="en-AU" sz="3600" b="1" dirty="0"/>
              <a:t>Optimisation and radiation risk</a:t>
            </a:r>
          </a:p>
          <a:p>
            <a:endParaRPr lang="en-AU" sz="3600" b="1" dirty="0"/>
          </a:p>
          <a:p>
            <a:r>
              <a:rPr lang="en-AU" sz="3600" b="1" dirty="0">
                <a:solidFill>
                  <a:schemeClr val="bg1">
                    <a:lumMod val="65000"/>
                  </a:schemeClr>
                </a:solidFill>
              </a:rPr>
              <a:t>Effective dose</a:t>
            </a:r>
          </a:p>
          <a:p>
            <a:pPr marL="1028700" lvl="1" indent="-571500">
              <a:buFont typeface="Wingdings" panose="05000000000000000000" pitchFamily="2" charset="2"/>
              <a:buChar char="ü"/>
            </a:pPr>
            <a:r>
              <a:rPr lang="en-AU" sz="3200" i="1" dirty="0">
                <a:solidFill>
                  <a:schemeClr val="bg1">
                    <a:lumMod val="65000"/>
                  </a:schemeClr>
                </a:solidFill>
              </a:rPr>
              <a:t>a risk-related RP quantity</a:t>
            </a:r>
          </a:p>
          <a:p>
            <a:pPr marL="1028700" lvl="1" indent="-571500">
              <a:buFont typeface="Wingdings" panose="05000000000000000000" pitchFamily="2" charset="2"/>
              <a:buChar char="ü"/>
            </a:pPr>
            <a:endParaRPr lang="en-AU" sz="3200" i="1" dirty="0">
              <a:solidFill>
                <a:schemeClr val="bg1">
                  <a:lumMod val="65000"/>
                </a:schemeClr>
              </a:solidFill>
            </a:endParaRPr>
          </a:p>
          <a:p>
            <a:r>
              <a:rPr lang="en-AU" sz="3600" b="1" dirty="0">
                <a:solidFill>
                  <a:schemeClr val="bg1">
                    <a:lumMod val="65000"/>
                  </a:schemeClr>
                </a:solidFill>
              </a:rPr>
              <a:t>Managing risk</a:t>
            </a:r>
          </a:p>
          <a:p>
            <a:pPr marL="1028700" lvl="1" indent="-571500">
              <a:buFont typeface="Wingdings" panose="05000000000000000000" pitchFamily="2" charset="2"/>
              <a:buChar char="ü"/>
            </a:pPr>
            <a:r>
              <a:rPr lang="en-AU" sz="3200" i="1" dirty="0">
                <a:solidFill>
                  <a:schemeClr val="bg1">
                    <a:lumMod val="65000"/>
                  </a:schemeClr>
                </a:solidFill>
              </a:rPr>
              <a:t>role of optimisation</a:t>
            </a:r>
          </a:p>
          <a:p>
            <a:pPr marL="1028700" lvl="1" indent="-571500">
              <a:buFont typeface="Wingdings" panose="05000000000000000000" pitchFamily="2" charset="2"/>
              <a:buChar char="ü"/>
            </a:pPr>
            <a:endParaRPr lang="en-AU" sz="3200" i="1" dirty="0">
              <a:solidFill>
                <a:schemeClr val="bg1">
                  <a:lumMod val="65000"/>
                </a:schemeClr>
              </a:solidFill>
            </a:endParaRPr>
          </a:p>
          <a:p>
            <a:r>
              <a:rPr lang="en-AU" sz="3600" b="1" dirty="0">
                <a:solidFill>
                  <a:schemeClr val="bg1">
                    <a:lumMod val="65000"/>
                  </a:schemeClr>
                </a:solidFill>
              </a:rPr>
              <a:t>Conclusions</a:t>
            </a:r>
          </a:p>
        </p:txBody>
      </p:sp>
    </p:spTree>
    <p:extLst>
      <p:ext uri="{BB962C8B-B14F-4D97-AF65-F5344CB8AC3E}">
        <p14:creationId xmlns:p14="http://schemas.microsoft.com/office/powerpoint/2010/main" val="15041787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3E5AD-CBCE-4A65-9CCF-63FC9F847180}"/>
              </a:ext>
            </a:extLst>
          </p:cNvPr>
          <p:cNvSpPr>
            <a:spLocks noGrp="1"/>
          </p:cNvSpPr>
          <p:nvPr>
            <p:ph type="title"/>
          </p:nvPr>
        </p:nvSpPr>
        <p:spPr>
          <a:xfrm>
            <a:off x="615615" y="837498"/>
            <a:ext cx="4792580" cy="1325563"/>
          </a:xfrm>
        </p:spPr>
        <p:txBody>
          <a:bodyPr>
            <a:normAutofit fontScale="90000"/>
          </a:bodyPr>
          <a:lstStyle/>
          <a:p>
            <a:r>
              <a:rPr lang="en-AU" dirty="0"/>
              <a:t>Optimise using dose and risk (and beyond)</a:t>
            </a:r>
          </a:p>
        </p:txBody>
      </p:sp>
      <p:sp>
        <p:nvSpPr>
          <p:cNvPr id="5" name="Rectangle 4">
            <a:extLst>
              <a:ext uri="{FF2B5EF4-FFF2-40B4-BE49-F238E27FC236}">
                <a16:creationId xmlns:a16="http://schemas.microsoft.com/office/drawing/2014/main" id="{5E5DCD79-584F-45E2-9DC8-298C1C5F7903}"/>
              </a:ext>
            </a:extLst>
          </p:cNvPr>
          <p:cNvSpPr/>
          <p:nvPr/>
        </p:nvSpPr>
        <p:spPr>
          <a:xfrm>
            <a:off x="615615" y="4663287"/>
            <a:ext cx="4347411" cy="1477328"/>
          </a:xfrm>
          <a:prstGeom prst="rect">
            <a:avLst/>
          </a:prstGeom>
        </p:spPr>
        <p:txBody>
          <a:bodyPr wrap="square">
            <a:spAutoFit/>
          </a:bodyPr>
          <a:lstStyle/>
          <a:p>
            <a:r>
              <a:rPr lang="en-AU" b="1" dirty="0">
                <a:solidFill>
                  <a:schemeClr val="accent1">
                    <a:lumMod val="75000"/>
                  </a:schemeClr>
                </a:solidFill>
                <a:hlinkClick r:id="rId2">
                  <a:extLst>
                    <a:ext uri="{A12FA001-AC4F-418D-AE19-62706E023703}">
                      <ahyp:hlinkClr xmlns:ahyp="http://schemas.microsoft.com/office/drawing/2018/hyperlinkcolor" val="tx"/>
                    </a:ext>
                  </a:extLst>
                </a:hlinkClick>
              </a:rPr>
              <a:t>Source</a:t>
            </a:r>
            <a:r>
              <a:rPr lang="en-AU" dirty="0">
                <a:solidFill>
                  <a:schemeClr val="accent1">
                    <a:lumMod val="75000"/>
                  </a:schemeClr>
                </a:solidFill>
                <a:hlinkClick r:id="rId2">
                  <a:extLst>
                    <a:ext uri="{A12FA001-AC4F-418D-AE19-62706E023703}">
                      <ahyp:hlinkClr xmlns:ahyp="http://schemas.microsoft.com/office/drawing/2018/hyperlinkcolor" val="tx"/>
                    </a:ext>
                  </a:extLst>
                </a:hlinkClick>
              </a:rPr>
              <a:t>:</a:t>
            </a:r>
          </a:p>
          <a:p>
            <a:endParaRPr lang="en-AU" dirty="0">
              <a:solidFill>
                <a:srgbClr val="298829"/>
              </a:solidFill>
              <a:hlinkClick r:id="rId2">
                <a:extLst>
                  <a:ext uri="{A12FA001-AC4F-418D-AE19-62706E023703}">
                    <ahyp:hlinkClr xmlns:ahyp="http://schemas.microsoft.com/office/drawing/2018/hyperlinkcolor" val="tx"/>
                  </a:ext>
                </a:extLst>
              </a:hlinkClick>
            </a:endParaRPr>
          </a:p>
          <a:p>
            <a:r>
              <a:rPr lang="en-AU" dirty="0">
                <a:solidFill>
                  <a:srgbClr val="298829"/>
                </a:solidFill>
                <a:hlinkClick r:id="rId2">
                  <a:extLst>
                    <a:ext uri="{A12FA001-AC4F-418D-AE19-62706E023703}">
                      <ahyp:hlinkClr xmlns:ahyp="http://schemas.microsoft.com/office/drawing/2018/hyperlinkcolor" val="tx"/>
                    </a:ext>
                  </a:extLst>
                </a:hlinkClick>
              </a:rPr>
              <a:t>Dose and risk criteria for protection of people following the closure of a disposal facility for radioactive waste | ARPANSA</a:t>
            </a:r>
            <a:r>
              <a:rPr lang="en-AU" dirty="0"/>
              <a:t> </a:t>
            </a:r>
          </a:p>
        </p:txBody>
      </p:sp>
      <p:pic>
        <p:nvPicPr>
          <p:cNvPr id="6" name="Picture 5">
            <a:extLst>
              <a:ext uri="{FF2B5EF4-FFF2-40B4-BE49-F238E27FC236}">
                <a16:creationId xmlns:a16="http://schemas.microsoft.com/office/drawing/2014/main" id="{DD270F61-374D-44FA-901B-172EE08A81D9}"/>
              </a:ext>
            </a:extLst>
          </p:cNvPr>
          <p:cNvPicPr>
            <a:picLocks noChangeAspect="1"/>
          </p:cNvPicPr>
          <p:nvPr/>
        </p:nvPicPr>
        <p:blipFill>
          <a:blip r:embed="rId3"/>
          <a:stretch>
            <a:fillRect/>
          </a:stretch>
        </p:blipFill>
        <p:spPr>
          <a:xfrm>
            <a:off x="5408195" y="717385"/>
            <a:ext cx="6035530" cy="5423230"/>
          </a:xfrm>
          <a:prstGeom prst="rect">
            <a:avLst/>
          </a:prstGeom>
        </p:spPr>
      </p:pic>
    </p:spTree>
    <p:extLst>
      <p:ext uri="{BB962C8B-B14F-4D97-AF65-F5344CB8AC3E}">
        <p14:creationId xmlns:p14="http://schemas.microsoft.com/office/powerpoint/2010/main" val="14185398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Conclusions</a:t>
            </a:r>
          </a:p>
        </p:txBody>
      </p:sp>
      <p:sp>
        <p:nvSpPr>
          <p:cNvPr id="5" name="TextBox 4">
            <a:extLst>
              <a:ext uri="{FF2B5EF4-FFF2-40B4-BE49-F238E27FC236}">
                <a16:creationId xmlns:a16="http://schemas.microsoft.com/office/drawing/2014/main" id="{4AE832CB-2D18-4A14-A962-1B14B03C8053}"/>
              </a:ext>
            </a:extLst>
          </p:cNvPr>
          <p:cNvSpPr txBox="1"/>
          <p:nvPr/>
        </p:nvSpPr>
        <p:spPr>
          <a:xfrm>
            <a:off x="7409011" y="600887"/>
            <a:ext cx="4545495" cy="5878532"/>
          </a:xfrm>
          <a:prstGeom prst="rect">
            <a:avLst/>
          </a:prstGeom>
          <a:noFill/>
        </p:spPr>
        <p:txBody>
          <a:bodyPr wrap="square" rtlCol="0">
            <a:spAutoFit/>
          </a:bodyPr>
          <a:lstStyle/>
          <a:p>
            <a:r>
              <a:rPr lang="en-AU" sz="3600" b="1" dirty="0">
                <a:solidFill>
                  <a:schemeClr val="bg1">
                    <a:lumMod val="65000"/>
                  </a:schemeClr>
                </a:solidFill>
              </a:rPr>
              <a:t>Optimisation and radiation risk</a:t>
            </a:r>
          </a:p>
          <a:p>
            <a:endParaRPr lang="en-AU" sz="3600" b="1" dirty="0"/>
          </a:p>
          <a:p>
            <a:r>
              <a:rPr lang="en-AU" sz="3600" b="1" dirty="0">
                <a:solidFill>
                  <a:schemeClr val="bg1">
                    <a:lumMod val="65000"/>
                  </a:schemeClr>
                </a:solidFill>
              </a:rPr>
              <a:t>Effective dose</a:t>
            </a:r>
          </a:p>
          <a:p>
            <a:pPr marL="1028700" lvl="1" indent="-571500">
              <a:buFont typeface="Wingdings" panose="05000000000000000000" pitchFamily="2" charset="2"/>
              <a:buChar char="ü"/>
            </a:pPr>
            <a:r>
              <a:rPr lang="en-AU" sz="3200" i="1" dirty="0">
                <a:solidFill>
                  <a:schemeClr val="bg1">
                    <a:lumMod val="65000"/>
                  </a:schemeClr>
                </a:solidFill>
              </a:rPr>
              <a:t>a risk-related RP quantity</a:t>
            </a:r>
          </a:p>
          <a:p>
            <a:pPr marL="1028700" lvl="1" indent="-571500">
              <a:buFont typeface="Wingdings" panose="05000000000000000000" pitchFamily="2" charset="2"/>
              <a:buChar char="ü"/>
            </a:pPr>
            <a:endParaRPr lang="en-AU" sz="3200" i="1" dirty="0">
              <a:solidFill>
                <a:schemeClr val="bg1">
                  <a:lumMod val="65000"/>
                </a:schemeClr>
              </a:solidFill>
            </a:endParaRPr>
          </a:p>
          <a:p>
            <a:r>
              <a:rPr lang="en-AU" sz="3600" b="1" dirty="0">
                <a:solidFill>
                  <a:schemeClr val="bg1">
                    <a:lumMod val="65000"/>
                  </a:schemeClr>
                </a:solidFill>
              </a:rPr>
              <a:t>Managing risk</a:t>
            </a:r>
          </a:p>
          <a:p>
            <a:pPr marL="1028700" lvl="1" indent="-571500">
              <a:buFont typeface="Wingdings" panose="05000000000000000000" pitchFamily="2" charset="2"/>
              <a:buChar char="ü"/>
            </a:pPr>
            <a:r>
              <a:rPr lang="en-AU" sz="3200" i="1" dirty="0">
                <a:solidFill>
                  <a:schemeClr val="bg1">
                    <a:lumMod val="65000"/>
                  </a:schemeClr>
                </a:solidFill>
              </a:rPr>
              <a:t>role of optimisation</a:t>
            </a:r>
          </a:p>
          <a:p>
            <a:pPr marL="1028700" lvl="1" indent="-571500">
              <a:buFont typeface="Wingdings" panose="05000000000000000000" pitchFamily="2" charset="2"/>
              <a:buChar char="ü"/>
            </a:pPr>
            <a:endParaRPr lang="en-AU" sz="3200" i="1" dirty="0">
              <a:solidFill>
                <a:schemeClr val="bg1">
                  <a:lumMod val="65000"/>
                </a:schemeClr>
              </a:solidFill>
            </a:endParaRPr>
          </a:p>
          <a:p>
            <a:r>
              <a:rPr lang="en-AU" sz="3600" b="1" dirty="0"/>
              <a:t>Conclusions</a:t>
            </a:r>
          </a:p>
        </p:txBody>
      </p:sp>
    </p:spTree>
    <p:extLst>
      <p:ext uri="{BB962C8B-B14F-4D97-AF65-F5344CB8AC3E}">
        <p14:creationId xmlns:p14="http://schemas.microsoft.com/office/powerpoint/2010/main" val="14205590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B0B9E-A9D7-4A1C-82E6-6377F9530312}"/>
              </a:ext>
            </a:extLst>
          </p:cNvPr>
          <p:cNvSpPr>
            <a:spLocks noGrp="1"/>
          </p:cNvSpPr>
          <p:nvPr>
            <p:ph type="title"/>
          </p:nvPr>
        </p:nvSpPr>
        <p:spPr/>
        <p:txBody>
          <a:bodyPr/>
          <a:lstStyle/>
          <a:p>
            <a:r>
              <a:rPr lang="en-AU" dirty="0"/>
              <a:t>Ground rules</a:t>
            </a:r>
          </a:p>
        </p:txBody>
      </p:sp>
      <p:sp>
        <p:nvSpPr>
          <p:cNvPr id="3" name="Content Placeholder 2">
            <a:extLst>
              <a:ext uri="{FF2B5EF4-FFF2-40B4-BE49-F238E27FC236}">
                <a16:creationId xmlns:a16="http://schemas.microsoft.com/office/drawing/2014/main" id="{D5D74535-51C5-49A6-9DB0-036F0BBC747D}"/>
              </a:ext>
            </a:extLst>
          </p:cNvPr>
          <p:cNvSpPr>
            <a:spLocks noGrp="1"/>
          </p:cNvSpPr>
          <p:nvPr>
            <p:ph idx="1"/>
          </p:nvPr>
        </p:nvSpPr>
        <p:spPr/>
        <p:txBody>
          <a:bodyPr>
            <a:normAutofit fontScale="92500" lnSpcReduction="20000"/>
          </a:bodyPr>
          <a:lstStyle/>
          <a:p>
            <a:r>
              <a:rPr lang="en-AU" dirty="0"/>
              <a:t>Optimisation is a multifactorial concept</a:t>
            </a:r>
          </a:p>
          <a:p>
            <a:r>
              <a:rPr lang="en-AU" i="1" dirty="0"/>
              <a:t>Always</a:t>
            </a:r>
            <a:r>
              <a:rPr lang="en-AU" dirty="0"/>
              <a:t> includes a risk component</a:t>
            </a:r>
          </a:p>
          <a:p>
            <a:r>
              <a:rPr lang="en-AU" dirty="0"/>
              <a:t>‘Doses are ALARA’ is not enough</a:t>
            </a:r>
          </a:p>
          <a:p>
            <a:r>
              <a:rPr lang="en-AU" dirty="0"/>
              <a:t>Let constraints (reference levels) be guided by (</a:t>
            </a:r>
            <a:r>
              <a:rPr lang="en-AU" i="1" dirty="0"/>
              <a:t>inter alia</a:t>
            </a:r>
            <a:r>
              <a:rPr lang="en-AU" dirty="0"/>
              <a:t>) the risk assessment, not by what is ‘doable’</a:t>
            </a:r>
          </a:p>
          <a:p>
            <a:r>
              <a:rPr lang="en-AU" dirty="0"/>
              <a:t>Avoid ‘evaluating away’ the likelihood of an event</a:t>
            </a:r>
          </a:p>
          <a:p>
            <a:r>
              <a:rPr lang="en-AU" dirty="0"/>
              <a:t>Identify critical controls and monitor their efficacy </a:t>
            </a:r>
          </a:p>
          <a:p>
            <a:r>
              <a:rPr lang="en-AU" dirty="0"/>
              <a:t>Apply a </a:t>
            </a:r>
            <a:r>
              <a:rPr lang="en-AU" b="1" dirty="0">
                <a:solidFill>
                  <a:srgbClr val="FF0000"/>
                </a:solidFill>
              </a:rPr>
              <a:t>graded approach</a:t>
            </a:r>
          </a:p>
        </p:txBody>
      </p:sp>
    </p:spTree>
    <p:extLst>
      <p:ext uri="{BB962C8B-B14F-4D97-AF65-F5344CB8AC3E}">
        <p14:creationId xmlns:p14="http://schemas.microsoft.com/office/powerpoint/2010/main" val="25269627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1C1D-2552-4DEC-AABC-CC1244B1C753}"/>
              </a:ext>
            </a:extLst>
          </p:cNvPr>
          <p:cNvSpPr>
            <a:spLocks noGrp="1"/>
          </p:cNvSpPr>
          <p:nvPr>
            <p:ph type="title"/>
          </p:nvPr>
        </p:nvSpPr>
        <p:spPr/>
        <p:txBody>
          <a:bodyPr/>
          <a:lstStyle/>
          <a:p>
            <a:r>
              <a:rPr lang="en-AU" dirty="0"/>
              <a:t>How big is a small risk?</a:t>
            </a:r>
          </a:p>
        </p:txBody>
      </p:sp>
      <p:pic>
        <p:nvPicPr>
          <p:cNvPr id="3" name="Picture 2">
            <a:extLst>
              <a:ext uri="{FF2B5EF4-FFF2-40B4-BE49-F238E27FC236}">
                <a16:creationId xmlns:a16="http://schemas.microsoft.com/office/drawing/2014/main" id="{8011EFB3-C16F-438C-B110-B7522579FAC8}"/>
              </a:ext>
            </a:extLst>
          </p:cNvPr>
          <p:cNvPicPr>
            <a:picLocks noChangeAspect="1"/>
          </p:cNvPicPr>
          <p:nvPr/>
        </p:nvPicPr>
        <p:blipFill>
          <a:blip r:embed="rId2"/>
          <a:stretch>
            <a:fillRect/>
          </a:stretch>
        </p:blipFill>
        <p:spPr>
          <a:xfrm>
            <a:off x="1762991" y="1559479"/>
            <a:ext cx="8666018" cy="4427349"/>
          </a:xfrm>
          <a:prstGeom prst="rect">
            <a:avLst/>
          </a:prstGeom>
        </p:spPr>
      </p:pic>
      <p:sp>
        <p:nvSpPr>
          <p:cNvPr id="4" name="TextBox 3">
            <a:extLst>
              <a:ext uri="{FF2B5EF4-FFF2-40B4-BE49-F238E27FC236}">
                <a16:creationId xmlns:a16="http://schemas.microsoft.com/office/drawing/2014/main" id="{3BE86A43-B4EA-4CEA-AE96-A201806D5107}"/>
              </a:ext>
            </a:extLst>
          </p:cNvPr>
          <p:cNvSpPr txBox="1"/>
          <p:nvPr/>
        </p:nvSpPr>
        <p:spPr>
          <a:xfrm>
            <a:off x="240631" y="6143213"/>
            <a:ext cx="7026442" cy="523220"/>
          </a:xfrm>
          <a:prstGeom prst="rect">
            <a:avLst/>
          </a:prstGeom>
          <a:noFill/>
        </p:spPr>
        <p:txBody>
          <a:bodyPr wrap="square" rtlCol="0">
            <a:spAutoFit/>
          </a:bodyPr>
          <a:lstStyle/>
          <a:p>
            <a:r>
              <a:rPr lang="en-AU" sz="1400" dirty="0"/>
              <a:t>Winston Centre for Risk and Evidence Communication</a:t>
            </a:r>
          </a:p>
          <a:p>
            <a:r>
              <a:rPr lang="en-AU" sz="1400" dirty="0"/>
              <a:t>University of Cambridge </a:t>
            </a:r>
            <a:endParaRPr lang="en-AU" dirty="0"/>
          </a:p>
        </p:txBody>
      </p:sp>
    </p:spTree>
    <p:extLst>
      <p:ext uri="{BB962C8B-B14F-4D97-AF65-F5344CB8AC3E}">
        <p14:creationId xmlns:p14="http://schemas.microsoft.com/office/powerpoint/2010/main" val="474363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B081B8-953B-4EC3-9220-D43E99408503}"/>
              </a:ext>
            </a:extLst>
          </p:cNvPr>
          <p:cNvSpPr>
            <a:spLocks noGrp="1"/>
          </p:cNvSpPr>
          <p:nvPr>
            <p:ph type="title"/>
          </p:nvPr>
        </p:nvSpPr>
        <p:spPr/>
        <p:txBody>
          <a:bodyPr/>
          <a:lstStyle/>
          <a:p>
            <a:r>
              <a:rPr lang="en-AU" dirty="0"/>
              <a:t>Equity and optimisation</a:t>
            </a:r>
          </a:p>
        </p:txBody>
      </p:sp>
      <p:pic>
        <p:nvPicPr>
          <p:cNvPr id="3" name="Picture 2">
            <a:extLst>
              <a:ext uri="{FF2B5EF4-FFF2-40B4-BE49-F238E27FC236}">
                <a16:creationId xmlns:a16="http://schemas.microsoft.com/office/drawing/2014/main" id="{F43615A2-C472-4C8B-95F7-9225CEA017F5}"/>
              </a:ext>
            </a:extLst>
          </p:cNvPr>
          <p:cNvPicPr>
            <a:picLocks noChangeAspect="1"/>
          </p:cNvPicPr>
          <p:nvPr/>
        </p:nvPicPr>
        <p:blipFill>
          <a:blip r:embed="rId2"/>
          <a:stretch>
            <a:fillRect/>
          </a:stretch>
        </p:blipFill>
        <p:spPr>
          <a:xfrm>
            <a:off x="1045154" y="2209311"/>
            <a:ext cx="7230484" cy="4029637"/>
          </a:xfrm>
          <a:prstGeom prst="rect">
            <a:avLst/>
          </a:prstGeom>
        </p:spPr>
      </p:pic>
      <p:sp>
        <p:nvSpPr>
          <p:cNvPr id="4" name="TextBox 3">
            <a:extLst>
              <a:ext uri="{FF2B5EF4-FFF2-40B4-BE49-F238E27FC236}">
                <a16:creationId xmlns:a16="http://schemas.microsoft.com/office/drawing/2014/main" id="{9C06ECB5-5243-4153-9DB5-6847DD7BBB39}"/>
              </a:ext>
            </a:extLst>
          </p:cNvPr>
          <p:cNvSpPr txBox="1"/>
          <p:nvPr/>
        </p:nvSpPr>
        <p:spPr>
          <a:xfrm>
            <a:off x="8578516" y="2293535"/>
            <a:ext cx="3224463" cy="4339650"/>
          </a:xfrm>
          <a:prstGeom prst="rect">
            <a:avLst/>
          </a:prstGeom>
          <a:noFill/>
        </p:spPr>
        <p:txBody>
          <a:bodyPr wrap="square" rtlCol="0">
            <a:spAutoFit/>
          </a:bodyPr>
          <a:lstStyle/>
          <a:p>
            <a:r>
              <a:rPr lang="en-AU" sz="2800" b="1" dirty="0"/>
              <a:t>Equality</a:t>
            </a:r>
            <a:r>
              <a:rPr lang="en-AU" sz="2800" dirty="0"/>
              <a:t> – all receives the same</a:t>
            </a:r>
          </a:p>
          <a:p>
            <a:endParaRPr lang="en-AU" sz="2800" dirty="0"/>
          </a:p>
          <a:p>
            <a:r>
              <a:rPr lang="en-AU" sz="2800" b="1" dirty="0"/>
              <a:t>Equity</a:t>
            </a:r>
            <a:r>
              <a:rPr lang="en-AU" sz="2800" dirty="0"/>
              <a:t> – all receive what they need</a:t>
            </a:r>
          </a:p>
          <a:p>
            <a:endParaRPr lang="en-AU" sz="2800" dirty="0"/>
          </a:p>
          <a:p>
            <a:r>
              <a:rPr lang="en-AU" sz="2800" b="1" dirty="0"/>
              <a:t>Limitation </a:t>
            </a:r>
            <a:r>
              <a:rPr lang="en-AU" sz="2800" dirty="0"/>
              <a:t>together with</a:t>
            </a:r>
            <a:r>
              <a:rPr lang="en-AU" sz="2800" b="1" dirty="0"/>
              <a:t> Optimisation</a:t>
            </a:r>
            <a:r>
              <a:rPr lang="en-AU" sz="2800" dirty="0"/>
              <a:t> promotes equity</a:t>
            </a:r>
          </a:p>
          <a:p>
            <a:endParaRPr lang="en-AU" sz="2400" dirty="0"/>
          </a:p>
        </p:txBody>
      </p:sp>
      <p:sp>
        <p:nvSpPr>
          <p:cNvPr id="5" name="TextBox 4">
            <a:extLst>
              <a:ext uri="{FF2B5EF4-FFF2-40B4-BE49-F238E27FC236}">
                <a16:creationId xmlns:a16="http://schemas.microsoft.com/office/drawing/2014/main" id="{26D4548B-4630-4FFB-8662-F7A80C33F6C1}"/>
              </a:ext>
            </a:extLst>
          </p:cNvPr>
          <p:cNvSpPr txBox="1"/>
          <p:nvPr/>
        </p:nvSpPr>
        <p:spPr>
          <a:xfrm>
            <a:off x="2366210" y="6278564"/>
            <a:ext cx="1110916" cy="369332"/>
          </a:xfrm>
          <a:prstGeom prst="rect">
            <a:avLst/>
          </a:prstGeom>
          <a:noFill/>
        </p:spPr>
        <p:txBody>
          <a:bodyPr wrap="square" rtlCol="0">
            <a:spAutoFit/>
          </a:bodyPr>
          <a:lstStyle/>
          <a:p>
            <a:r>
              <a:rPr lang="en-AU" b="1" dirty="0"/>
              <a:t>Equality</a:t>
            </a:r>
          </a:p>
        </p:txBody>
      </p:sp>
      <p:sp>
        <p:nvSpPr>
          <p:cNvPr id="6" name="TextBox 5">
            <a:extLst>
              <a:ext uri="{FF2B5EF4-FFF2-40B4-BE49-F238E27FC236}">
                <a16:creationId xmlns:a16="http://schemas.microsoft.com/office/drawing/2014/main" id="{D619C6D7-BBD5-49B5-A802-EB635282B556}"/>
              </a:ext>
            </a:extLst>
          </p:cNvPr>
          <p:cNvSpPr txBox="1"/>
          <p:nvPr/>
        </p:nvSpPr>
        <p:spPr>
          <a:xfrm>
            <a:off x="6031828" y="6278564"/>
            <a:ext cx="1110916" cy="369332"/>
          </a:xfrm>
          <a:prstGeom prst="rect">
            <a:avLst/>
          </a:prstGeom>
          <a:noFill/>
        </p:spPr>
        <p:txBody>
          <a:bodyPr wrap="square" rtlCol="0">
            <a:spAutoFit/>
          </a:bodyPr>
          <a:lstStyle/>
          <a:p>
            <a:r>
              <a:rPr lang="en-AU" b="1" dirty="0"/>
              <a:t>Equity</a:t>
            </a:r>
          </a:p>
        </p:txBody>
      </p:sp>
    </p:spTree>
    <p:extLst>
      <p:ext uri="{BB962C8B-B14F-4D97-AF65-F5344CB8AC3E}">
        <p14:creationId xmlns:p14="http://schemas.microsoft.com/office/powerpoint/2010/main" val="34482651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AU" dirty="0"/>
              <a:t>Website: arpansa.gov.au</a:t>
            </a:r>
          </a:p>
        </p:txBody>
      </p:sp>
      <p:sp>
        <p:nvSpPr>
          <p:cNvPr id="4" name="Text Placeholder 3"/>
          <p:cNvSpPr>
            <a:spLocks noGrp="1"/>
          </p:cNvSpPr>
          <p:nvPr>
            <p:ph type="body" sz="quarter" idx="16"/>
          </p:nvPr>
        </p:nvSpPr>
        <p:spPr/>
        <p:txBody>
          <a:bodyPr/>
          <a:lstStyle/>
          <a:p>
            <a:r>
              <a:rPr lang="en-AU" dirty="0"/>
              <a:t>info@arpansa.gov.au</a:t>
            </a:r>
          </a:p>
        </p:txBody>
      </p:sp>
    </p:spTree>
    <p:extLst>
      <p:ext uri="{BB962C8B-B14F-4D97-AF65-F5344CB8AC3E}">
        <p14:creationId xmlns:p14="http://schemas.microsoft.com/office/powerpoint/2010/main" val="9696398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Optimisation in RPS C-1 rev. 1 (2020)*</a:t>
            </a:r>
          </a:p>
        </p:txBody>
      </p:sp>
      <p:sp>
        <p:nvSpPr>
          <p:cNvPr id="3" name="Content Placeholder 2"/>
          <p:cNvSpPr>
            <a:spLocks noGrp="1"/>
          </p:cNvSpPr>
          <p:nvPr>
            <p:ph idx="1"/>
          </p:nvPr>
        </p:nvSpPr>
        <p:spPr>
          <a:xfrm>
            <a:off x="838200" y="1546492"/>
            <a:ext cx="10515600" cy="4527049"/>
          </a:xfrm>
        </p:spPr>
        <p:txBody>
          <a:bodyPr>
            <a:normAutofit lnSpcReduction="10000"/>
          </a:bodyPr>
          <a:lstStyle/>
          <a:p>
            <a:pPr marL="0" indent="0">
              <a:buNone/>
            </a:pPr>
            <a:r>
              <a:rPr lang="en-AU" b="1" dirty="0">
                <a:solidFill>
                  <a:schemeClr val="accent1">
                    <a:lumMod val="75000"/>
                  </a:schemeClr>
                </a:solidFill>
              </a:rPr>
              <a:t>Optimisation of protection and safety </a:t>
            </a:r>
          </a:p>
          <a:p>
            <a:pPr marL="0" indent="0">
              <a:buNone/>
            </a:pPr>
            <a:r>
              <a:rPr lang="en-AU" i="1" dirty="0"/>
              <a:t>The process of determining what level of protection and safety would result in the </a:t>
            </a:r>
          </a:p>
          <a:p>
            <a:pPr lvl="1"/>
            <a:r>
              <a:rPr lang="en-AU" b="1" i="1" dirty="0"/>
              <a:t>magnitude of individual doses</a:t>
            </a:r>
            <a:r>
              <a:rPr lang="en-AU" i="1" dirty="0"/>
              <a:t>,</a:t>
            </a:r>
          </a:p>
          <a:p>
            <a:pPr lvl="1"/>
            <a:r>
              <a:rPr lang="en-AU" b="1" i="1" dirty="0"/>
              <a:t>the number of individuals (workers and members of the public) subject to exposure</a:t>
            </a:r>
            <a:r>
              <a:rPr lang="en-AU" i="1" dirty="0"/>
              <a:t> and </a:t>
            </a:r>
          </a:p>
          <a:p>
            <a:pPr lvl="1"/>
            <a:r>
              <a:rPr lang="en-AU" b="1" i="1" dirty="0"/>
              <a:t>the likelihood of exposure </a:t>
            </a:r>
          </a:p>
          <a:p>
            <a:pPr marL="0" indent="0">
              <a:buNone/>
            </a:pPr>
            <a:r>
              <a:rPr lang="en-AU" i="1" dirty="0"/>
              <a:t>being ‘as low as reasonably achievable, economic and societal factors being taken into account’ (ALARA)</a:t>
            </a:r>
          </a:p>
        </p:txBody>
      </p:sp>
      <p:sp>
        <p:nvSpPr>
          <p:cNvPr id="5" name="TextBox 4">
            <a:extLst>
              <a:ext uri="{FF2B5EF4-FFF2-40B4-BE49-F238E27FC236}">
                <a16:creationId xmlns:a16="http://schemas.microsoft.com/office/drawing/2014/main" id="{C53A886B-A0E0-4EA3-B247-6CB69EB662FF}"/>
              </a:ext>
            </a:extLst>
          </p:cNvPr>
          <p:cNvSpPr txBox="1"/>
          <p:nvPr/>
        </p:nvSpPr>
        <p:spPr>
          <a:xfrm>
            <a:off x="838200" y="6352673"/>
            <a:ext cx="10688053" cy="369332"/>
          </a:xfrm>
          <a:prstGeom prst="rect">
            <a:avLst/>
          </a:prstGeom>
          <a:noFill/>
          <a:ln w="9525">
            <a:solidFill>
              <a:schemeClr val="tx1"/>
            </a:solidFill>
          </a:ln>
        </p:spPr>
        <p:txBody>
          <a:bodyPr wrap="square" rtlCol="0">
            <a:spAutoFit/>
          </a:bodyPr>
          <a:lstStyle/>
          <a:p>
            <a:r>
              <a:rPr lang="en-AU" dirty="0">
                <a:hlinkClick r:id="rId2"/>
              </a:rPr>
              <a:t>*Code for Radiation Protection in Planned Exposure Situations (arpansa.gov.au)</a:t>
            </a:r>
            <a:r>
              <a:rPr lang="en-AU" dirty="0"/>
              <a:t> </a:t>
            </a:r>
          </a:p>
        </p:txBody>
      </p:sp>
    </p:spTree>
    <p:extLst>
      <p:ext uri="{BB962C8B-B14F-4D97-AF65-F5344CB8AC3E}">
        <p14:creationId xmlns:p14="http://schemas.microsoft.com/office/powerpoint/2010/main" val="3467322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977D3-3CE7-4990-BE61-9BD200684F3D}"/>
              </a:ext>
            </a:extLst>
          </p:cNvPr>
          <p:cNvSpPr>
            <a:spLocks noGrp="1"/>
          </p:cNvSpPr>
          <p:nvPr>
            <p:ph type="title"/>
          </p:nvPr>
        </p:nvSpPr>
        <p:spPr/>
        <p:txBody>
          <a:bodyPr/>
          <a:lstStyle/>
          <a:p>
            <a:r>
              <a:rPr lang="en-AU" dirty="0"/>
              <a:t>Protection and safety</a:t>
            </a:r>
          </a:p>
        </p:txBody>
      </p:sp>
      <p:sp>
        <p:nvSpPr>
          <p:cNvPr id="3" name="TextBox 2">
            <a:extLst>
              <a:ext uri="{FF2B5EF4-FFF2-40B4-BE49-F238E27FC236}">
                <a16:creationId xmlns:a16="http://schemas.microsoft.com/office/drawing/2014/main" id="{ACDFE634-ED50-4CDD-AFD0-E779AEBACE7C}"/>
              </a:ext>
            </a:extLst>
          </p:cNvPr>
          <p:cNvSpPr txBox="1"/>
          <p:nvPr/>
        </p:nvSpPr>
        <p:spPr>
          <a:xfrm>
            <a:off x="938463" y="2169168"/>
            <a:ext cx="7755368" cy="2862322"/>
          </a:xfrm>
          <a:prstGeom prst="rect">
            <a:avLst/>
          </a:prstGeom>
          <a:noFill/>
          <a:ln w="19050">
            <a:solidFill>
              <a:schemeClr val="tx1"/>
            </a:solidFill>
          </a:ln>
        </p:spPr>
        <p:txBody>
          <a:bodyPr wrap="square" rtlCol="0">
            <a:spAutoFit/>
          </a:bodyPr>
          <a:lstStyle/>
          <a:p>
            <a:r>
              <a:rPr lang="en-AU" sz="3600" b="1" dirty="0"/>
              <a:t>Individual dose</a:t>
            </a:r>
          </a:p>
          <a:p>
            <a:endParaRPr lang="en-AU" sz="3600" dirty="0"/>
          </a:p>
          <a:p>
            <a:r>
              <a:rPr lang="en-AU" sz="3600" b="1" dirty="0"/>
              <a:t>Number of individuals</a:t>
            </a:r>
          </a:p>
          <a:p>
            <a:endParaRPr lang="en-AU" sz="3600" dirty="0"/>
          </a:p>
          <a:p>
            <a:r>
              <a:rPr lang="en-AU" sz="3600" b="1" dirty="0"/>
              <a:t>Likelihood of exposure</a:t>
            </a:r>
          </a:p>
        </p:txBody>
      </p:sp>
      <p:grpSp>
        <p:nvGrpSpPr>
          <p:cNvPr id="7" name="Group 6">
            <a:extLst>
              <a:ext uri="{FF2B5EF4-FFF2-40B4-BE49-F238E27FC236}">
                <a16:creationId xmlns:a16="http://schemas.microsoft.com/office/drawing/2014/main" id="{62AE864E-F964-40CB-B4C2-40108634FFB8}"/>
              </a:ext>
            </a:extLst>
          </p:cNvPr>
          <p:cNvGrpSpPr/>
          <p:nvPr/>
        </p:nvGrpSpPr>
        <p:grpSpPr>
          <a:xfrm>
            <a:off x="5847347" y="2169167"/>
            <a:ext cx="2846485" cy="2862322"/>
            <a:chOff x="8337883" y="2021305"/>
            <a:chExt cx="1239254" cy="3789948"/>
          </a:xfrm>
        </p:grpSpPr>
        <p:sp>
          <p:nvSpPr>
            <p:cNvPr id="4" name="Rectangle 3">
              <a:extLst>
                <a:ext uri="{FF2B5EF4-FFF2-40B4-BE49-F238E27FC236}">
                  <a16:creationId xmlns:a16="http://schemas.microsoft.com/office/drawing/2014/main" id="{5CEAC727-2D0C-4C03-B4B5-51FA2EAE7E94}"/>
                </a:ext>
              </a:extLst>
            </p:cNvPr>
            <p:cNvSpPr/>
            <p:nvPr/>
          </p:nvSpPr>
          <p:spPr>
            <a:xfrm>
              <a:off x="8337884" y="2021305"/>
              <a:ext cx="1239253" cy="3789948"/>
            </a:xfrm>
            <a:prstGeom prst="rect">
              <a:avLst/>
            </a:prstGeom>
            <a:gradFill>
              <a:gsLst>
                <a:gs pos="0">
                  <a:srgbClr val="00B050"/>
                </a:gs>
                <a:gs pos="51000">
                  <a:schemeClr val="accent1">
                    <a:lumMod val="45000"/>
                    <a:lumOff val="55000"/>
                  </a:schemeClr>
                </a:gs>
                <a:gs pos="75000">
                  <a:schemeClr val="accent1">
                    <a:lumMod val="45000"/>
                    <a:lumOff val="55000"/>
                  </a:schemeClr>
                </a:gs>
                <a:gs pos="96000">
                  <a:schemeClr val="accent1">
                    <a:lumMod val="10000"/>
                    <a:lumOff val="9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extBox 4">
              <a:extLst>
                <a:ext uri="{FF2B5EF4-FFF2-40B4-BE49-F238E27FC236}">
                  <a16:creationId xmlns:a16="http://schemas.microsoft.com/office/drawing/2014/main" id="{CD2E0C6C-8009-4062-A205-D6B838BBB7D6}"/>
                </a:ext>
              </a:extLst>
            </p:cNvPr>
            <p:cNvSpPr txBox="1"/>
            <p:nvPr/>
          </p:nvSpPr>
          <p:spPr>
            <a:xfrm>
              <a:off x="8337884" y="2130254"/>
              <a:ext cx="1239253" cy="611282"/>
            </a:xfrm>
            <a:prstGeom prst="rect">
              <a:avLst/>
            </a:prstGeom>
            <a:noFill/>
          </p:spPr>
          <p:txBody>
            <a:bodyPr wrap="square" rtlCol="0">
              <a:spAutoFit/>
            </a:bodyPr>
            <a:lstStyle/>
            <a:p>
              <a:pPr algn="ctr"/>
              <a:r>
                <a:rPr lang="en-AU" sz="2400" b="1" dirty="0">
                  <a:solidFill>
                    <a:schemeClr val="bg1"/>
                  </a:solidFill>
                </a:rPr>
                <a:t>Protection</a:t>
              </a:r>
            </a:p>
          </p:txBody>
        </p:sp>
        <p:sp>
          <p:nvSpPr>
            <p:cNvPr id="6" name="TextBox 5">
              <a:extLst>
                <a:ext uri="{FF2B5EF4-FFF2-40B4-BE49-F238E27FC236}">
                  <a16:creationId xmlns:a16="http://schemas.microsoft.com/office/drawing/2014/main" id="{F8E9FFD3-BB83-4866-A977-A32194F09CF8}"/>
                </a:ext>
              </a:extLst>
            </p:cNvPr>
            <p:cNvSpPr txBox="1"/>
            <p:nvPr/>
          </p:nvSpPr>
          <p:spPr>
            <a:xfrm>
              <a:off x="8337883" y="5106313"/>
              <a:ext cx="1239253" cy="611282"/>
            </a:xfrm>
            <a:prstGeom prst="rect">
              <a:avLst/>
            </a:prstGeom>
            <a:noFill/>
          </p:spPr>
          <p:txBody>
            <a:bodyPr wrap="square" rtlCol="0">
              <a:spAutoFit/>
            </a:bodyPr>
            <a:lstStyle/>
            <a:p>
              <a:pPr algn="ctr"/>
              <a:r>
                <a:rPr lang="en-AU" sz="2400" b="1" dirty="0">
                  <a:solidFill>
                    <a:srgbClr val="002060"/>
                  </a:solidFill>
                </a:rPr>
                <a:t>Safety</a:t>
              </a:r>
            </a:p>
          </p:txBody>
        </p:sp>
      </p:grpSp>
      <p:grpSp>
        <p:nvGrpSpPr>
          <p:cNvPr id="12" name="Group 11">
            <a:extLst>
              <a:ext uri="{FF2B5EF4-FFF2-40B4-BE49-F238E27FC236}">
                <a16:creationId xmlns:a16="http://schemas.microsoft.com/office/drawing/2014/main" id="{7446C3C0-BBC9-45E6-B2B9-65AF8B11F59B}"/>
              </a:ext>
            </a:extLst>
          </p:cNvPr>
          <p:cNvGrpSpPr/>
          <p:nvPr/>
        </p:nvGrpSpPr>
        <p:grpSpPr>
          <a:xfrm>
            <a:off x="5890477" y="365125"/>
            <a:ext cx="5663356" cy="4654332"/>
            <a:chOff x="5890477" y="509509"/>
            <a:chExt cx="5663356" cy="4654332"/>
          </a:xfrm>
        </p:grpSpPr>
        <p:grpSp>
          <p:nvGrpSpPr>
            <p:cNvPr id="10" name="Group 9">
              <a:extLst>
                <a:ext uri="{FF2B5EF4-FFF2-40B4-BE49-F238E27FC236}">
                  <a16:creationId xmlns:a16="http://schemas.microsoft.com/office/drawing/2014/main" id="{EF05F681-0BF5-46E4-BD4F-0AE86F173555}"/>
                </a:ext>
              </a:extLst>
            </p:cNvPr>
            <p:cNvGrpSpPr/>
            <p:nvPr/>
          </p:nvGrpSpPr>
          <p:grpSpPr>
            <a:xfrm>
              <a:off x="9045526" y="2301519"/>
              <a:ext cx="2508307" cy="2862322"/>
              <a:chOff x="9045526" y="2301519"/>
              <a:chExt cx="2508307" cy="2862322"/>
            </a:xfrm>
          </p:grpSpPr>
          <p:sp>
            <p:nvSpPr>
              <p:cNvPr id="8" name="Right Brace 7">
                <a:extLst>
                  <a:ext uri="{FF2B5EF4-FFF2-40B4-BE49-F238E27FC236}">
                    <a16:creationId xmlns:a16="http://schemas.microsoft.com/office/drawing/2014/main" id="{D5375C70-89C4-45BE-B07E-99AC176D2EEE}"/>
                  </a:ext>
                </a:extLst>
              </p:cNvPr>
              <p:cNvSpPr/>
              <p:nvPr/>
            </p:nvSpPr>
            <p:spPr>
              <a:xfrm>
                <a:off x="9045526" y="2301519"/>
                <a:ext cx="801859" cy="2862322"/>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a:p>
            </p:txBody>
          </p:sp>
          <p:sp>
            <p:nvSpPr>
              <p:cNvPr id="9" name="TextBox 8">
                <a:extLst>
                  <a:ext uri="{FF2B5EF4-FFF2-40B4-BE49-F238E27FC236}">
                    <a16:creationId xmlns:a16="http://schemas.microsoft.com/office/drawing/2014/main" id="{EA0978E0-2693-43FE-AE7A-075DB4C8128C}"/>
                  </a:ext>
                </a:extLst>
              </p:cNvPr>
              <p:cNvSpPr txBox="1"/>
              <p:nvPr/>
            </p:nvSpPr>
            <p:spPr>
              <a:xfrm>
                <a:off x="10199079" y="3409514"/>
                <a:ext cx="1354754" cy="646331"/>
              </a:xfrm>
              <a:prstGeom prst="rect">
                <a:avLst/>
              </a:prstGeom>
              <a:solidFill>
                <a:srgbClr val="FF0000"/>
              </a:solidFill>
              <a:ln w="28575">
                <a:solidFill>
                  <a:schemeClr val="tx1"/>
                </a:solidFill>
              </a:ln>
            </p:spPr>
            <p:txBody>
              <a:bodyPr wrap="square" rtlCol="0">
                <a:spAutoFit/>
              </a:bodyPr>
              <a:lstStyle/>
              <a:p>
                <a:pPr algn="ctr"/>
                <a:r>
                  <a:rPr lang="en-AU" sz="3600" dirty="0">
                    <a:solidFill>
                      <a:schemeClr val="bg1"/>
                    </a:solidFill>
                  </a:rPr>
                  <a:t>RISK</a:t>
                </a:r>
              </a:p>
            </p:txBody>
          </p:sp>
        </p:grpSp>
        <p:sp>
          <p:nvSpPr>
            <p:cNvPr id="11" name="Title 1">
              <a:extLst>
                <a:ext uri="{FF2B5EF4-FFF2-40B4-BE49-F238E27FC236}">
                  <a16:creationId xmlns:a16="http://schemas.microsoft.com/office/drawing/2014/main" id="{2730F114-8F3C-49B8-9A49-D11F0B903FE8}"/>
                </a:ext>
              </a:extLst>
            </p:cNvPr>
            <p:cNvSpPr txBox="1">
              <a:spLocks/>
            </p:cNvSpPr>
            <p:nvPr/>
          </p:nvSpPr>
          <p:spPr>
            <a:xfrm>
              <a:off x="5890477" y="509509"/>
              <a:ext cx="5663356" cy="1325563"/>
            </a:xfrm>
            <a:prstGeom prst="rect">
              <a:avLst/>
            </a:prstGeom>
          </p:spPr>
          <p:txBody>
            <a:bodyPr vert="horz" lIns="91440" tIns="45720" rIns="91440" bIns="45720" rtlCol="0" anchor="ctr">
              <a:normAutofit/>
            </a:bodyPr>
            <a:lstStyle>
              <a:lvl1pPr algn="l" defTabSz="914400" rtl="0" eaLnBrk="1" latinLnBrk="0" hangingPunct="1">
                <a:lnSpc>
                  <a:spcPct val="110000"/>
                </a:lnSpc>
                <a:spcBef>
                  <a:spcPct val="0"/>
                </a:spcBef>
                <a:buNone/>
                <a:defRPr sz="4400" b="1" kern="1200">
                  <a:solidFill>
                    <a:schemeClr val="tx1"/>
                  </a:solidFill>
                  <a:latin typeface="+mn-lt"/>
                  <a:ea typeface="+mj-ea"/>
                  <a:cs typeface="+mj-cs"/>
                </a:defRPr>
              </a:lvl1pPr>
            </a:lstStyle>
            <a:p>
              <a:r>
                <a:rPr lang="en-AU" dirty="0">
                  <a:solidFill>
                    <a:srgbClr val="FF0000"/>
                  </a:solidFill>
                </a:rPr>
                <a:t>and risk</a:t>
              </a:r>
            </a:p>
          </p:txBody>
        </p:sp>
      </p:grpSp>
      <p:sp>
        <p:nvSpPr>
          <p:cNvPr id="13" name="TextBox 12">
            <a:extLst>
              <a:ext uri="{FF2B5EF4-FFF2-40B4-BE49-F238E27FC236}">
                <a16:creationId xmlns:a16="http://schemas.microsoft.com/office/drawing/2014/main" id="{2F199943-73D3-4E85-B726-158D2FA63494}"/>
              </a:ext>
            </a:extLst>
          </p:cNvPr>
          <p:cNvSpPr txBox="1"/>
          <p:nvPr/>
        </p:nvSpPr>
        <p:spPr>
          <a:xfrm>
            <a:off x="893851" y="5451758"/>
            <a:ext cx="10659981" cy="830997"/>
          </a:xfrm>
          <a:prstGeom prst="rect">
            <a:avLst/>
          </a:prstGeom>
          <a:noFill/>
        </p:spPr>
        <p:txBody>
          <a:bodyPr wrap="square" rtlCol="0">
            <a:spAutoFit/>
          </a:bodyPr>
          <a:lstStyle/>
          <a:p>
            <a:r>
              <a:rPr lang="en-AU" sz="2400" dirty="0"/>
              <a:t>Risk describes the chance of harm, which can be expressed as</a:t>
            </a:r>
          </a:p>
          <a:p>
            <a:r>
              <a:rPr lang="en-AU" sz="2400" i="1" dirty="0"/>
              <a:t>the likelihood of an event </a:t>
            </a:r>
            <a:r>
              <a:rPr lang="en-AU" sz="2400" b="1" i="1" dirty="0"/>
              <a:t>x </a:t>
            </a:r>
            <a:r>
              <a:rPr lang="en-AU" sz="2400" i="1" dirty="0"/>
              <a:t>the likelihood of harm as a result of that event</a:t>
            </a:r>
          </a:p>
        </p:txBody>
      </p:sp>
    </p:spTree>
    <p:extLst>
      <p:ext uri="{BB962C8B-B14F-4D97-AF65-F5344CB8AC3E}">
        <p14:creationId xmlns:p14="http://schemas.microsoft.com/office/powerpoint/2010/main" val="342478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dirty="0"/>
              <a:t>Effective dose </a:t>
            </a:r>
          </a:p>
        </p:txBody>
      </p:sp>
      <p:sp>
        <p:nvSpPr>
          <p:cNvPr id="5" name="Text Placeholder 2">
            <a:extLst>
              <a:ext uri="{FF2B5EF4-FFF2-40B4-BE49-F238E27FC236}">
                <a16:creationId xmlns:a16="http://schemas.microsoft.com/office/drawing/2014/main" id="{940702F0-4DD6-4BA6-9864-FBD51FEDB484}"/>
              </a:ext>
            </a:extLst>
          </p:cNvPr>
          <p:cNvSpPr>
            <a:spLocks noGrp="1"/>
          </p:cNvSpPr>
          <p:nvPr>
            <p:ph type="body" sz="quarter" idx="11"/>
          </p:nvPr>
        </p:nvSpPr>
        <p:spPr>
          <a:xfrm>
            <a:off x="520015" y="4800215"/>
            <a:ext cx="5255870" cy="840861"/>
          </a:xfrm>
        </p:spPr>
        <p:txBody>
          <a:bodyPr/>
          <a:lstStyle/>
          <a:p>
            <a:r>
              <a:rPr lang="en-AU" dirty="0"/>
              <a:t>a risk-related RP quantity</a:t>
            </a:r>
          </a:p>
        </p:txBody>
      </p:sp>
      <p:sp>
        <p:nvSpPr>
          <p:cNvPr id="7" name="TextBox 6">
            <a:extLst>
              <a:ext uri="{FF2B5EF4-FFF2-40B4-BE49-F238E27FC236}">
                <a16:creationId xmlns:a16="http://schemas.microsoft.com/office/drawing/2014/main" id="{41790E08-53DD-44F5-AD47-1A470E334FA4}"/>
              </a:ext>
            </a:extLst>
          </p:cNvPr>
          <p:cNvSpPr txBox="1"/>
          <p:nvPr/>
        </p:nvSpPr>
        <p:spPr>
          <a:xfrm>
            <a:off x="7409011" y="600887"/>
            <a:ext cx="4545495" cy="5878532"/>
          </a:xfrm>
          <a:prstGeom prst="rect">
            <a:avLst/>
          </a:prstGeom>
          <a:noFill/>
        </p:spPr>
        <p:txBody>
          <a:bodyPr wrap="square" rtlCol="0">
            <a:spAutoFit/>
          </a:bodyPr>
          <a:lstStyle/>
          <a:p>
            <a:r>
              <a:rPr lang="en-AU" sz="3600" b="1" dirty="0">
                <a:solidFill>
                  <a:schemeClr val="bg1">
                    <a:lumMod val="65000"/>
                  </a:schemeClr>
                </a:solidFill>
              </a:rPr>
              <a:t>Optimisation and radiation risk</a:t>
            </a:r>
          </a:p>
          <a:p>
            <a:endParaRPr lang="en-AU" sz="3600" b="1" dirty="0"/>
          </a:p>
          <a:p>
            <a:r>
              <a:rPr lang="en-AU" sz="3600" b="1" dirty="0"/>
              <a:t>Effective dose</a:t>
            </a:r>
          </a:p>
          <a:p>
            <a:pPr marL="1028700" lvl="1" indent="-571500">
              <a:buFont typeface="Wingdings" panose="05000000000000000000" pitchFamily="2" charset="2"/>
              <a:buChar char="ü"/>
            </a:pPr>
            <a:r>
              <a:rPr lang="en-AU" sz="3200" i="1" dirty="0"/>
              <a:t>a risk-related RP quantity</a:t>
            </a:r>
          </a:p>
          <a:p>
            <a:pPr marL="1028700" lvl="1" indent="-571500">
              <a:buFont typeface="Wingdings" panose="05000000000000000000" pitchFamily="2" charset="2"/>
              <a:buChar char="ü"/>
            </a:pPr>
            <a:endParaRPr lang="en-AU" sz="3200" i="1" dirty="0">
              <a:solidFill>
                <a:schemeClr val="bg1">
                  <a:lumMod val="65000"/>
                </a:schemeClr>
              </a:solidFill>
            </a:endParaRPr>
          </a:p>
          <a:p>
            <a:r>
              <a:rPr lang="en-AU" sz="3600" b="1" dirty="0">
                <a:solidFill>
                  <a:schemeClr val="bg1">
                    <a:lumMod val="65000"/>
                  </a:schemeClr>
                </a:solidFill>
              </a:rPr>
              <a:t>Managing risk</a:t>
            </a:r>
          </a:p>
          <a:p>
            <a:pPr marL="1028700" lvl="1" indent="-571500">
              <a:buFont typeface="Wingdings" panose="05000000000000000000" pitchFamily="2" charset="2"/>
              <a:buChar char="ü"/>
            </a:pPr>
            <a:r>
              <a:rPr lang="en-AU" sz="3200" i="1" dirty="0">
                <a:solidFill>
                  <a:schemeClr val="bg1">
                    <a:lumMod val="65000"/>
                  </a:schemeClr>
                </a:solidFill>
              </a:rPr>
              <a:t>role of optimisation</a:t>
            </a:r>
          </a:p>
          <a:p>
            <a:pPr marL="1028700" lvl="1" indent="-571500">
              <a:buFont typeface="Wingdings" panose="05000000000000000000" pitchFamily="2" charset="2"/>
              <a:buChar char="ü"/>
            </a:pPr>
            <a:endParaRPr lang="en-AU" sz="3200" i="1" dirty="0">
              <a:solidFill>
                <a:schemeClr val="bg1">
                  <a:lumMod val="65000"/>
                </a:schemeClr>
              </a:solidFill>
            </a:endParaRPr>
          </a:p>
          <a:p>
            <a:r>
              <a:rPr lang="en-AU" sz="3600" b="1" dirty="0">
                <a:solidFill>
                  <a:schemeClr val="bg1">
                    <a:lumMod val="65000"/>
                  </a:schemeClr>
                </a:solidFill>
              </a:rPr>
              <a:t>Conclusions</a:t>
            </a:r>
          </a:p>
        </p:txBody>
      </p:sp>
    </p:spTree>
    <p:extLst>
      <p:ext uri="{BB962C8B-B14F-4D97-AF65-F5344CB8AC3E}">
        <p14:creationId xmlns:p14="http://schemas.microsoft.com/office/powerpoint/2010/main" val="1073213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C87F3-F5B3-4181-90BA-8475FFBEBFDA}"/>
              </a:ext>
            </a:extLst>
          </p:cNvPr>
          <p:cNvSpPr>
            <a:spLocks noGrp="1"/>
          </p:cNvSpPr>
          <p:nvPr>
            <p:ph type="title"/>
          </p:nvPr>
        </p:nvSpPr>
        <p:spPr/>
        <p:txBody>
          <a:bodyPr/>
          <a:lstStyle/>
          <a:p>
            <a:r>
              <a:rPr lang="en-AU" dirty="0"/>
              <a:t>The linear-non-threshold (LNT) model</a:t>
            </a:r>
          </a:p>
        </p:txBody>
      </p:sp>
      <p:pic>
        <p:nvPicPr>
          <p:cNvPr id="3" name="Picture 2">
            <a:extLst>
              <a:ext uri="{FF2B5EF4-FFF2-40B4-BE49-F238E27FC236}">
                <a16:creationId xmlns:a16="http://schemas.microsoft.com/office/drawing/2014/main" id="{18C0CDC4-16F2-44E6-B748-EDB51A2F8AD7}"/>
              </a:ext>
            </a:extLst>
          </p:cNvPr>
          <p:cNvPicPr>
            <a:picLocks noChangeAspect="1"/>
          </p:cNvPicPr>
          <p:nvPr/>
        </p:nvPicPr>
        <p:blipFill>
          <a:blip r:embed="rId2"/>
          <a:stretch>
            <a:fillRect/>
          </a:stretch>
        </p:blipFill>
        <p:spPr>
          <a:xfrm>
            <a:off x="592339" y="1645919"/>
            <a:ext cx="9543071" cy="3814010"/>
          </a:xfrm>
          <a:prstGeom prst="rect">
            <a:avLst/>
          </a:prstGeom>
        </p:spPr>
      </p:pic>
      <p:sp>
        <p:nvSpPr>
          <p:cNvPr id="5" name="Rectangle 4">
            <a:extLst>
              <a:ext uri="{FF2B5EF4-FFF2-40B4-BE49-F238E27FC236}">
                <a16:creationId xmlns:a16="http://schemas.microsoft.com/office/drawing/2014/main" id="{8C86FCB9-CAE6-4D15-900A-68DE33F40C9E}"/>
              </a:ext>
            </a:extLst>
          </p:cNvPr>
          <p:cNvSpPr/>
          <p:nvPr/>
        </p:nvSpPr>
        <p:spPr>
          <a:xfrm>
            <a:off x="1058780" y="5890762"/>
            <a:ext cx="6232357" cy="646331"/>
          </a:xfrm>
          <a:prstGeom prst="rect">
            <a:avLst/>
          </a:prstGeom>
          <a:ln w="19050">
            <a:solidFill>
              <a:schemeClr val="tx1"/>
            </a:solidFill>
          </a:ln>
        </p:spPr>
        <p:txBody>
          <a:bodyPr wrap="square">
            <a:spAutoFit/>
          </a:bodyPr>
          <a:lstStyle/>
          <a:p>
            <a:r>
              <a:rPr lang="en-AU" dirty="0"/>
              <a:t> </a:t>
            </a:r>
            <a:r>
              <a:rPr lang="en-AU" dirty="0">
                <a:hlinkClick r:id="rId3"/>
              </a:rPr>
              <a:t>Ionising radiation and health | ARPANSA</a:t>
            </a:r>
            <a:endParaRPr lang="en-AU" dirty="0"/>
          </a:p>
          <a:p>
            <a:r>
              <a:rPr lang="en-AU" dirty="0"/>
              <a:t> For heritable disease, see </a:t>
            </a:r>
            <a:r>
              <a:rPr lang="en-AU" dirty="0">
                <a:hlinkClick r:id="rId4"/>
              </a:rPr>
              <a:t>Radiation literature survey | ARPANSA</a:t>
            </a:r>
            <a:endParaRPr lang="en-AU" dirty="0"/>
          </a:p>
        </p:txBody>
      </p:sp>
    </p:spTree>
    <p:extLst>
      <p:ext uri="{BB962C8B-B14F-4D97-AF65-F5344CB8AC3E}">
        <p14:creationId xmlns:p14="http://schemas.microsoft.com/office/powerpoint/2010/main" val="894941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D71B3-3D04-49D7-9DB2-DB5A78BFE57C}"/>
              </a:ext>
            </a:extLst>
          </p:cNvPr>
          <p:cNvSpPr>
            <a:spLocks noGrp="1"/>
          </p:cNvSpPr>
          <p:nvPr>
            <p:ph type="title"/>
          </p:nvPr>
        </p:nvSpPr>
        <p:spPr/>
        <p:txBody>
          <a:bodyPr/>
          <a:lstStyle/>
          <a:p>
            <a:r>
              <a:rPr lang="en-AU" dirty="0"/>
              <a:t>RHSAC* statement on the LNT model</a:t>
            </a:r>
          </a:p>
        </p:txBody>
      </p:sp>
      <p:sp>
        <p:nvSpPr>
          <p:cNvPr id="3" name="Content Placeholder 2">
            <a:extLst>
              <a:ext uri="{FF2B5EF4-FFF2-40B4-BE49-F238E27FC236}">
                <a16:creationId xmlns:a16="http://schemas.microsoft.com/office/drawing/2014/main" id="{E896D164-275E-42F8-9126-91FA6A69C5DA}"/>
              </a:ext>
            </a:extLst>
          </p:cNvPr>
          <p:cNvSpPr>
            <a:spLocks noGrp="1"/>
          </p:cNvSpPr>
          <p:nvPr>
            <p:ph idx="1"/>
          </p:nvPr>
        </p:nvSpPr>
        <p:spPr>
          <a:xfrm>
            <a:off x="838200" y="1507991"/>
            <a:ext cx="10515600" cy="4351338"/>
          </a:xfrm>
        </p:spPr>
        <p:txBody>
          <a:bodyPr>
            <a:normAutofit lnSpcReduction="10000"/>
          </a:bodyPr>
          <a:lstStyle/>
          <a:p>
            <a:r>
              <a:rPr lang="en-AU" dirty="0"/>
              <a:t>The Radiation Health and Safety Advisory Council supports the continued appropriate use of the ‘linear no-threshold’ (LNT) model as a regulatory tool […]</a:t>
            </a:r>
          </a:p>
          <a:p>
            <a:r>
              <a:rPr lang="en-AU" dirty="0"/>
              <a:t>[…] in situations where radiation doses and dose rates are low, but cautions that the risks from radiation exposure at these levels are commensurately low, and any protective action must be balanced against the benefits of the radiation.</a:t>
            </a:r>
          </a:p>
          <a:p>
            <a:endParaRPr lang="en-AU" dirty="0"/>
          </a:p>
        </p:txBody>
      </p:sp>
      <p:sp>
        <p:nvSpPr>
          <p:cNvPr id="4" name="TextBox 3">
            <a:extLst>
              <a:ext uri="{FF2B5EF4-FFF2-40B4-BE49-F238E27FC236}">
                <a16:creationId xmlns:a16="http://schemas.microsoft.com/office/drawing/2014/main" id="{9A2C0120-C3E7-459F-9D41-092D21E40632}"/>
              </a:ext>
            </a:extLst>
          </p:cNvPr>
          <p:cNvSpPr txBox="1"/>
          <p:nvPr/>
        </p:nvSpPr>
        <p:spPr>
          <a:xfrm>
            <a:off x="1054771" y="6063908"/>
            <a:ext cx="10515600" cy="646331"/>
          </a:xfrm>
          <a:prstGeom prst="rect">
            <a:avLst/>
          </a:prstGeom>
          <a:noFill/>
        </p:spPr>
        <p:txBody>
          <a:bodyPr wrap="square" rtlCol="0">
            <a:spAutoFit/>
          </a:bodyPr>
          <a:lstStyle/>
          <a:p>
            <a:r>
              <a:rPr lang="en-AU" dirty="0"/>
              <a:t>*Radiation Health and Safety Advisory Council, established under the ARPANS Act</a:t>
            </a:r>
          </a:p>
          <a:p>
            <a:r>
              <a:rPr lang="en-AU" dirty="0"/>
              <a:t>May 2017; </a:t>
            </a:r>
            <a:r>
              <a:rPr lang="en-AU" dirty="0">
                <a:hlinkClick r:id="rId2"/>
              </a:rPr>
              <a:t>Radiation Health and Safety Advisory Council statements | ARPANSA</a:t>
            </a:r>
            <a:endParaRPr lang="en-AU" dirty="0"/>
          </a:p>
        </p:txBody>
      </p:sp>
    </p:spTree>
    <p:extLst>
      <p:ext uri="{BB962C8B-B14F-4D97-AF65-F5344CB8AC3E}">
        <p14:creationId xmlns:p14="http://schemas.microsoft.com/office/powerpoint/2010/main" val="914734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9B180-06B2-4862-A366-33E7002DD528}"/>
              </a:ext>
            </a:extLst>
          </p:cNvPr>
          <p:cNvSpPr>
            <a:spLocks noGrp="1"/>
          </p:cNvSpPr>
          <p:nvPr>
            <p:ph type="title"/>
          </p:nvPr>
        </p:nvSpPr>
        <p:spPr/>
        <p:txBody>
          <a:bodyPr/>
          <a:lstStyle/>
          <a:p>
            <a:r>
              <a:rPr lang="en-AU" dirty="0"/>
              <a:t>Quantities and units</a:t>
            </a:r>
          </a:p>
        </p:txBody>
      </p:sp>
      <p:pic>
        <p:nvPicPr>
          <p:cNvPr id="3" name="Picture 2">
            <a:extLst>
              <a:ext uri="{FF2B5EF4-FFF2-40B4-BE49-F238E27FC236}">
                <a16:creationId xmlns:a16="http://schemas.microsoft.com/office/drawing/2014/main" id="{4AE21A24-8B71-403B-8528-15495F10C3F8}"/>
              </a:ext>
            </a:extLst>
          </p:cNvPr>
          <p:cNvPicPr>
            <a:picLocks noChangeAspect="1"/>
          </p:cNvPicPr>
          <p:nvPr/>
        </p:nvPicPr>
        <p:blipFill>
          <a:blip r:embed="rId2"/>
          <a:stretch>
            <a:fillRect/>
          </a:stretch>
        </p:blipFill>
        <p:spPr>
          <a:xfrm>
            <a:off x="1253954" y="3351275"/>
            <a:ext cx="2172003" cy="2781688"/>
          </a:xfrm>
          <a:prstGeom prst="rect">
            <a:avLst/>
          </a:prstGeom>
          <a:ln w="19050">
            <a:solidFill>
              <a:schemeClr val="tx1"/>
            </a:solidFill>
          </a:ln>
        </p:spPr>
      </p:pic>
      <mc:AlternateContent xmlns:mc="http://schemas.openxmlformats.org/markup-compatibility/2006" xmlns:a14="http://schemas.microsoft.com/office/drawing/2010/main">
        <mc:Choice Requires="a14">
          <p:graphicFrame>
            <p:nvGraphicFramePr>
              <p:cNvPr id="4" name="Table 4">
                <a:extLst>
                  <a:ext uri="{FF2B5EF4-FFF2-40B4-BE49-F238E27FC236}">
                    <a16:creationId xmlns:a16="http://schemas.microsoft.com/office/drawing/2014/main" id="{FF0B3DC9-1617-4240-87DF-D0CEB56C7098}"/>
                  </a:ext>
                </a:extLst>
              </p:cNvPr>
              <p:cNvGraphicFramePr>
                <a:graphicFrameLocks noGrp="1"/>
              </p:cNvGraphicFramePr>
              <p:nvPr>
                <p:extLst>
                  <p:ext uri="{D42A27DB-BD31-4B8C-83A1-F6EECF244321}">
                    <p14:modId xmlns:p14="http://schemas.microsoft.com/office/powerpoint/2010/main" val="749509516"/>
                  </p:ext>
                </p:extLst>
              </p:nvPr>
            </p:nvGraphicFramePr>
            <p:xfrm>
              <a:off x="981336" y="1819596"/>
              <a:ext cx="10617108" cy="1072936"/>
            </p:xfrm>
            <a:graphic>
              <a:graphicData uri="http://schemas.openxmlformats.org/drawingml/2006/table">
                <a:tbl>
                  <a:tblPr firstRow="1" bandRow="1">
                    <a:tableStyleId>{5C22544A-7EE6-4342-B048-85BDC9FD1C3A}</a:tableStyleId>
                  </a:tblPr>
                  <a:tblGrid>
                    <a:gridCol w="2654277">
                      <a:extLst>
                        <a:ext uri="{9D8B030D-6E8A-4147-A177-3AD203B41FA5}">
                          <a16:colId xmlns:a16="http://schemas.microsoft.com/office/drawing/2014/main" val="2863736428"/>
                        </a:ext>
                      </a:extLst>
                    </a:gridCol>
                    <a:gridCol w="2654277">
                      <a:extLst>
                        <a:ext uri="{9D8B030D-6E8A-4147-A177-3AD203B41FA5}">
                          <a16:colId xmlns:a16="http://schemas.microsoft.com/office/drawing/2014/main" val="2927196620"/>
                        </a:ext>
                      </a:extLst>
                    </a:gridCol>
                    <a:gridCol w="2654277">
                      <a:extLst>
                        <a:ext uri="{9D8B030D-6E8A-4147-A177-3AD203B41FA5}">
                          <a16:colId xmlns:a16="http://schemas.microsoft.com/office/drawing/2014/main" val="2574954882"/>
                        </a:ext>
                      </a:extLst>
                    </a:gridCol>
                    <a:gridCol w="2654277">
                      <a:extLst>
                        <a:ext uri="{9D8B030D-6E8A-4147-A177-3AD203B41FA5}">
                          <a16:colId xmlns:a16="http://schemas.microsoft.com/office/drawing/2014/main" val="88818132"/>
                        </a:ext>
                      </a:extLst>
                    </a:gridCol>
                  </a:tblGrid>
                  <a:tr h="536468">
                    <a:tc>
                      <a:txBody>
                        <a:bodyPr/>
                        <a:lstStyle/>
                        <a:p>
                          <a:pPr algn="ctr"/>
                          <a:r>
                            <a:rPr lang="en-AU" sz="2400" dirty="0"/>
                            <a:t>Absorbed dose</a:t>
                          </a:r>
                        </a:p>
                      </a:txBody>
                      <a:tcPr anchor="ctr"/>
                    </a:tc>
                    <a:tc>
                      <a:txBody>
                        <a:bodyPr/>
                        <a:lstStyle/>
                        <a:p>
                          <a:pPr algn="ctr"/>
                          <a:r>
                            <a:rPr lang="en-AU" sz="2400" dirty="0"/>
                            <a:t>Equivalent dose</a:t>
                          </a:r>
                        </a:p>
                      </a:txBody>
                      <a:tcPr anchor="ctr"/>
                    </a:tc>
                    <a:tc>
                      <a:txBody>
                        <a:bodyPr/>
                        <a:lstStyle/>
                        <a:p>
                          <a:pPr algn="ctr"/>
                          <a:r>
                            <a:rPr lang="en-AU" sz="2400" dirty="0"/>
                            <a:t>Effective dose</a:t>
                          </a:r>
                        </a:p>
                      </a:txBody>
                      <a:tcPr anchor="ctr"/>
                    </a:tc>
                    <a:tc>
                      <a:txBody>
                        <a:bodyPr/>
                        <a:lstStyle/>
                        <a:p>
                          <a:pPr algn="ctr"/>
                          <a:r>
                            <a:rPr lang="en-AU" sz="2400" dirty="0">
                              <a:solidFill>
                                <a:schemeClr val="bg1">
                                  <a:lumMod val="65000"/>
                                </a:schemeClr>
                              </a:solidFill>
                            </a:rPr>
                            <a:t>Dose equivalent</a:t>
                          </a:r>
                        </a:p>
                      </a:txBody>
                      <a:tcPr anchor="ctr">
                        <a:solidFill>
                          <a:schemeClr val="bg1">
                            <a:lumMod val="85000"/>
                          </a:schemeClr>
                        </a:solidFill>
                      </a:tcPr>
                    </a:tc>
                    <a:extLst>
                      <a:ext uri="{0D108BD9-81ED-4DB2-BD59-A6C34878D82A}">
                        <a16:rowId xmlns:a16="http://schemas.microsoft.com/office/drawing/2014/main" val="613071759"/>
                      </a:ext>
                    </a:extLst>
                  </a:tr>
                  <a:tr h="536468">
                    <a:tc>
                      <a:txBody>
                        <a:bodyPr/>
                        <a:lstStyle/>
                        <a:p>
                          <a:pPr algn="ctr"/>
                          <a:r>
                            <a:rPr lang="en-AU" sz="2800" b="0" dirty="0" err="1"/>
                            <a:t>gray</a:t>
                          </a:r>
                          <a:r>
                            <a:rPr lang="en-AU" sz="2800" b="0" dirty="0"/>
                            <a:t>, </a:t>
                          </a:r>
                          <a:r>
                            <a:rPr lang="en-AU" sz="2800" b="0" dirty="0" err="1"/>
                            <a:t>Gy</a:t>
                          </a:r>
                          <a:r>
                            <a:rPr lang="en-AU" sz="2800" b="0" dirty="0"/>
                            <a:t> (J/kg )</a:t>
                          </a:r>
                        </a:p>
                      </a:txBody>
                      <a:tcPr anchor="ctr"/>
                    </a:tc>
                    <a:tc>
                      <a:txBody>
                        <a:bodyPr/>
                        <a:lstStyle/>
                        <a:p>
                          <a:pPr algn="ctr"/>
                          <a:r>
                            <a:rPr lang="en-AU" sz="2800" b="0" dirty="0"/>
                            <a:t>sievert, </a:t>
                          </a:r>
                          <a:r>
                            <a:rPr lang="en-AU" sz="2800" b="0" dirty="0" err="1"/>
                            <a:t>Sv</a:t>
                          </a:r>
                          <a:r>
                            <a:rPr lang="en-AU" sz="2800" b="0" dirty="0"/>
                            <a:t> (J/kg )</a:t>
                          </a:r>
                        </a:p>
                      </a:txBody>
                      <a:tcPr anchor="ctr"/>
                    </a:tc>
                    <a:tc>
                      <a:txBody>
                        <a:bodyPr/>
                        <a:lstStyle/>
                        <a:p>
                          <a:pPr algn="ctr"/>
                          <a:r>
                            <a:rPr lang="en-AU" sz="2800" b="0" dirty="0"/>
                            <a:t>sievert, </a:t>
                          </a:r>
                          <a:r>
                            <a:rPr lang="en-AU" sz="2800" b="0" dirty="0" err="1"/>
                            <a:t>Sv</a:t>
                          </a:r>
                          <a:r>
                            <a:rPr lang="en-AU" sz="2800" b="0" dirty="0"/>
                            <a:t> (J/kg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2800" b="0" dirty="0">
                              <a:solidFill>
                                <a:schemeClr val="bg1">
                                  <a:lumMod val="65000"/>
                                </a:schemeClr>
                              </a:solidFill>
                            </a:rPr>
                            <a:t>Estimated </a:t>
                          </a:r>
                          <a14:m>
                            <m:oMath xmlns:m="http://schemas.openxmlformats.org/officeDocument/2006/math">
                              <m:r>
                                <a:rPr lang="en-AU" sz="2800" b="0" kern="1200" dirty="0" smtClean="0">
                                  <a:solidFill>
                                    <a:schemeClr val="bg1">
                                      <a:lumMod val="65000"/>
                                    </a:schemeClr>
                                  </a:solidFill>
                                  <a:latin typeface="Cambria Math" panose="02040503050406030204" pitchFamily="18" charset="0"/>
                                  <a:ea typeface="+mn-ea"/>
                                  <a:cs typeface="+mn-cs"/>
                                </a:rPr>
                                <m:t>𝐸</m:t>
                              </m:r>
                            </m:oMath>
                          </a14:m>
                          <a:endParaRPr lang="en-AU" sz="2800" b="0" kern="1200" dirty="0">
                            <a:solidFill>
                              <a:schemeClr val="bg1">
                                <a:lumMod val="65000"/>
                              </a:schemeClr>
                            </a:solidFill>
                            <a:latin typeface="+mn-lt"/>
                            <a:ea typeface="+mn-ea"/>
                            <a:cs typeface="+mn-cs"/>
                          </a:endParaRPr>
                        </a:p>
                      </a:txBody>
                      <a:tcPr anchor="ctr">
                        <a:solidFill>
                          <a:schemeClr val="bg1">
                            <a:lumMod val="85000"/>
                          </a:schemeClr>
                        </a:solidFill>
                      </a:tcPr>
                    </a:tc>
                    <a:extLst>
                      <a:ext uri="{0D108BD9-81ED-4DB2-BD59-A6C34878D82A}">
                        <a16:rowId xmlns:a16="http://schemas.microsoft.com/office/drawing/2014/main" val="1051308140"/>
                      </a:ext>
                    </a:extLst>
                  </a:tr>
                </a:tbl>
              </a:graphicData>
            </a:graphic>
          </p:graphicFrame>
        </mc:Choice>
        <mc:Fallback xmlns="">
          <p:graphicFrame>
            <p:nvGraphicFramePr>
              <p:cNvPr id="4" name="Table 4">
                <a:extLst>
                  <a:ext uri="{FF2B5EF4-FFF2-40B4-BE49-F238E27FC236}">
                    <a16:creationId xmlns:a16="http://schemas.microsoft.com/office/drawing/2014/main" id="{FF0B3DC9-1617-4240-87DF-D0CEB56C7098}"/>
                  </a:ext>
                </a:extLst>
              </p:cNvPr>
              <p:cNvGraphicFramePr>
                <a:graphicFrameLocks noGrp="1"/>
              </p:cNvGraphicFramePr>
              <p:nvPr>
                <p:extLst>
                  <p:ext uri="{D42A27DB-BD31-4B8C-83A1-F6EECF244321}">
                    <p14:modId xmlns:p14="http://schemas.microsoft.com/office/powerpoint/2010/main" val="749509516"/>
                  </p:ext>
                </p:extLst>
              </p:nvPr>
            </p:nvGraphicFramePr>
            <p:xfrm>
              <a:off x="981336" y="1819596"/>
              <a:ext cx="10617108" cy="1072936"/>
            </p:xfrm>
            <a:graphic>
              <a:graphicData uri="http://schemas.openxmlformats.org/drawingml/2006/table">
                <a:tbl>
                  <a:tblPr firstRow="1" bandRow="1">
                    <a:tableStyleId>{5C22544A-7EE6-4342-B048-85BDC9FD1C3A}</a:tableStyleId>
                  </a:tblPr>
                  <a:tblGrid>
                    <a:gridCol w="2654277">
                      <a:extLst>
                        <a:ext uri="{9D8B030D-6E8A-4147-A177-3AD203B41FA5}">
                          <a16:colId xmlns:a16="http://schemas.microsoft.com/office/drawing/2014/main" val="2863736428"/>
                        </a:ext>
                      </a:extLst>
                    </a:gridCol>
                    <a:gridCol w="2654277">
                      <a:extLst>
                        <a:ext uri="{9D8B030D-6E8A-4147-A177-3AD203B41FA5}">
                          <a16:colId xmlns:a16="http://schemas.microsoft.com/office/drawing/2014/main" val="2927196620"/>
                        </a:ext>
                      </a:extLst>
                    </a:gridCol>
                    <a:gridCol w="2654277">
                      <a:extLst>
                        <a:ext uri="{9D8B030D-6E8A-4147-A177-3AD203B41FA5}">
                          <a16:colId xmlns:a16="http://schemas.microsoft.com/office/drawing/2014/main" val="2574954882"/>
                        </a:ext>
                      </a:extLst>
                    </a:gridCol>
                    <a:gridCol w="2654277">
                      <a:extLst>
                        <a:ext uri="{9D8B030D-6E8A-4147-A177-3AD203B41FA5}">
                          <a16:colId xmlns:a16="http://schemas.microsoft.com/office/drawing/2014/main" val="88818132"/>
                        </a:ext>
                      </a:extLst>
                    </a:gridCol>
                  </a:tblGrid>
                  <a:tr h="536468">
                    <a:tc>
                      <a:txBody>
                        <a:bodyPr/>
                        <a:lstStyle/>
                        <a:p>
                          <a:pPr algn="ctr"/>
                          <a:r>
                            <a:rPr lang="en-AU" sz="2400" dirty="0"/>
                            <a:t>Absorbed dose</a:t>
                          </a:r>
                        </a:p>
                      </a:txBody>
                      <a:tcPr anchor="ctr"/>
                    </a:tc>
                    <a:tc>
                      <a:txBody>
                        <a:bodyPr/>
                        <a:lstStyle/>
                        <a:p>
                          <a:pPr algn="ctr"/>
                          <a:r>
                            <a:rPr lang="en-AU" sz="2400" dirty="0"/>
                            <a:t>Equivalent dose</a:t>
                          </a:r>
                        </a:p>
                      </a:txBody>
                      <a:tcPr anchor="ctr"/>
                    </a:tc>
                    <a:tc>
                      <a:txBody>
                        <a:bodyPr/>
                        <a:lstStyle/>
                        <a:p>
                          <a:pPr algn="ctr"/>
                          <a:r>
                            <a:rPr lang="en-AU" sz="2400" dirty="0"/>
                            <a:t>Effective dose</a:t>
                          </a:r>
                        </a:p>
                      </a:txBody>
                      <a:tcPr anchor="ctr"/>
                    </a:tc>
                    <a:tc>
                      <a:txBody>
                        <a:bodyPr/>
                        <a:lstStyle/>
                        <a:p>
                          <a:pPr algn="ctr"/>
                          <a:r>
                            <a:rPr lang="en-AU" sz="2400" dirty="0">
                              <a:solidFill>
                                <a:schemeClr val="bg1">
                                  <a:lumMod val="65000"/>
                                </a:schemeClr>
                              </a:solidFill>
                            </a:rPr>
                            <a:t>Dose equivalent</a:t>
                          </a:r>
                        </a:p>
                      </a:txBody>
                      <a:tcPr anchor="ctr">
                        <a:solidFill>
                          <a:schemeClr val="bg1">
                            <a:lumMod val="85000"/>
                          </a:schemeClr>
                        </a:solidFill>
                      </a:tcPr>
                    </a:tc>
                    <a:extLst>
                      <a:ext uri="{0D108BD9-81ED-4DB2-BD59-A6C34878D82A}">
                        <a16:rowId xmlns:a16="http://schemas.microsoft.com/office/drawing/2014/main" val="613071759"/>
                      </a:ext>
                    </a:extLst>
                  </a:tr>
                  <a:tr h="536468">
                    <a:tc>
                      <a:txBody>
                        <a:bodyPr/>
                        <a:lstStyle/>
                        <a:p>
                          <a:pPr algn="ctr"/>
                          <a:r>
                            <a:rPr lang="en-AU" sz="2800" b="0" dirty="0" err="1"/>
                            <a:t>gray</a:t>
                          </a:r>
                          <a:r>
                            <a:rPr lang="en-AU" sz="2800" b="0" dirty="0"/>
                            <a:t>, </a:t>
                          </a:r>
                          <a:r>
                            <a:rPr lang="en-AU" sz="2800" b="0" dirty="0" err="1"/>
                            <a:t>Gy</a:t>
                          </a:r>
                          <a:r>
                            <a:rPr lang="en-AU" sz="2800" b="0" dirty="0"/>
                            <a:t> (J/kg )</a:t>
                          </a:r>
                        </a:p>
                      </a:txBody>
                      <a:tcPr anchor="ctr"/>
                    </a:tc>
                    <a:tc>
                      <a:txBody>
                        <a:bodyPr/>
                        <a:lstStyle/>
                        <a:p>
                          <a:pPr algn="ctr"/>
                          <a:r>
                            <a:rPr lang="en-AU" sz="2800" b="0" dirty="0"/>
                            <a:t>sievert, </a:t>
                          </a:r>
                          <a:r>
                            <a:rPr lang="en-AU" sz="2800" b="0" dirty="0" err="1"/>
                            <a:t>Sv</a:t>
                          </a:r>
                          <a:r>
                            <a:rPr lang="en-AU" sz="2800" b="0" dirty="0"/>
                            <a:t> (J/kg )</a:t>
                          </a:r>
                        </a:p>
                      </a:txBody>
                      <a:tcPr anchor="ctr"/>
                    </a:tc>
                    <a:tc>
                      <a:txBody>
                        <a:bodyPr/>
                        <a:lstStyle/>
                        <a:p>
                          <a:pPr algn="ctr"/>
                          <a:r>
                            <a:rPr lang="en-AU" sz="2800" b="0" dirty="0"/>
                            <a:t>sievert, </a:t>
                          </a:r>
                          <a:r>
                            <a:rPr lang="en-AU" sz="2800" b="0" dirty="0" err="1"/>
                            <a:t>Sv</a:t>
                          </a:r>
                          <a:r>
                            <a:rPr lang="en-AU" sz="2800" b="0" dirty="0"/>
                            <a:t> (J/kg )</a:t>
                          </a:r>
                        </a:p>
                      </a:txBody>
                      <a:tcPr anchor="ctr"/>
                    </a:tc>
                    <a:tc>
                      <a:txBody>
                        <a:bodyPr/>
                        <a:lstStyle/>
                        <a:p>
                          <a:endParaRPr lang="en-US"/>
                        </a:p>
                      </a:txBody>
                      <a:tcPr anchor="ctr">
                        <a:blipFill>
                          <a:blip r:embed="rId3"/>
                          <a:stretch>
                            <a:fillRect l="-300000" t="-102273" r="-917" b="-30682"/>
                          </a:stretch>
                        </a:blipFill>
                      </a:tcPr>
                    </a:tc>
                    <a:extLst>
                      <a:ext uri="{0D108BD9-81ED-4DB2-BD59-A6C34878D82A}">
                        <a16:rowId xmlns:a16="http://schemas.microsoft.com/office/drawing/2014/main" val="1051308140"/>
                      </a:ext>
                    </a:extLst>
                  </a:tr>
                </a:tbl>
              </a:graphicData>
            </a:graphic>
          </p:graphicFrame>
        </mc:Fallback>
      </mc:AlternateContent>
      <p:grpSp>
        <p:nvGrpSpPr>
          <p:cNvPr id="10" name="Group 9">
            <a:extLst>
              <a:ext uri="{FF2B5EF4-FFF2-40B4-BE49-F238E27FC236}">
                <a16:creationId xmlns:a16="http://schemas.microsoft.com/office/drawing/2014/main" id="{7413EAFC-44A4-453D-B6C7-CDEBAFA08375}"/>
              </a:ext>
            </a:extLst>
          </p:cNvPr>
          <p:cNvGrpSpPr/>
          <p:nvPr/>
        </p:nvGrpSpPr>
        <p:grpSpPr>
          <a:xfrm>
            <a:off x="6663049" y="3338654"/>
            <a:ext cx="2075935" cy="2806930"/>
            <a:chOff x="6663049" y="3338654"/>
            <a:chExt cx="2075935" cy="2806930"/>
          </a:xfrm>
        </p:grpSpPr>
        <p:sp>
          <p:nvSpPr>
            <p:cNvPr id="6" name="Rectangle 5">
              <a:extLst>
                <a:ext uri="{FF2B5EF4-FFF2-40B4-BE49-F238E27FC236}">
                  <a16:creationId xmlns:a16="http://schemas.microsoft.com/office/drawing/2014/main" id="{A34B8BE0-6EE0-41E9-A305-A8F2E6959053}"/>
                </a:ext>
              </a:extLst>
            </p:cNvPr>
            <p:cNvSpPr/>
            <p:nvPr/>
          </p:nvSpPr>
          <p:spPr>
            <a:xfrm>
              <a:off x="6663049" y="3338654"/>
              <a:ext cx="2048435" cy="280693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9CA56C9D-C10D-4639-9223-2F7F5B962524}"/>
                    </a:ext>
                  </a:extLst>
                </p:cNvPr>
                <p:cNvSpPr txBox="1"/>
                <p:nvPr/>
              </p:nvSpPr>
              <p:spPr>
                <a:xfrm>
                  <a:off x="6663049" y="3849804"/>
                  <a:ext cx="2075935"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9600" i="1" dirty="0">
                            <a:latin typeface="Cambria Math" panose="02040503050406030204" pitchFamily="18" charset="0"/>
                          </a:rPr>
                          <m:t>𝐸</m:t>
                        </m:r>
                      </m:oMath>
                    </m:oMathPara>
                  </a14:m>
                  <a:endParaRPr lang="en-AU" sz="9600" dirty="0"/>
                </a:p>
              </p:txBody>
            </p:sp>
          </mc:Choice>
          <mc:Fallback xmlns="">
            <p:sp>
              <p:nvSpPr>
                <p:cNvPr id="5" name="TextBox 4">
                  <a:extLst>
                    <a:ext uri="{FF2B5EF4-FFF2-40B4-BE49-F238E27FC236}">
                      <a16:creationId xmlns:a16="http://schemas.microsoft.com/office/drawing/2014/main" id="{9CA56C9D-C10D-4639-9223-2F7F5B962524}"/>
                    </a:ext>
                  </a:extLst>
                </p:cNvPr>
                <p:cNvSpPr txBox="1">
                  <a:spLocks noRot="1" noChangeAspect="1" noMove="1" noResize="1" noEditPoints="1" noAdjustHandles="1" noChangeArrowheads="1" noChangeShapeType="1" noTextEdit="1"/>
                </p:cNvSpPr>
                <p:nvPr/>
              </p:nvSpPr>
              <p:spPr>
                <a:xfrm>
                  <a:off x="6663049" y="3849804"/>
                  <a:ext cx="2075935" cy="1569660"/>
                </a:xfrm>
                <a:prstGeom prst="rect">
                  <a:avLst/>
                </a:prstGeom>
                <a:blipFill>
                  <a:blip r:embed="rId4"/>
                  <a:stretch>
                    <a:fillRect/>
                  </a:stretch>
                </a:blipFill>
              </p:spPr>
              <p:txBody>
                <a:bodyPr/>
                <a:lstStyle/>
                <a:p>
                  <a:r>
                    <a:rPr lang="en-AU">
                      <a:noFill/>
                    </a:rPr>
                    <a:t> </a:t>
                  </a:r>
                </a:p>
              </p:txBody>
            </p:sp>
          </mc:Fallback>
        </mc:AlternateContent>
      </p:grpSp>
      <p:sp>
        <p:nvSpPr>
          <p:cNvPr id="7" name="Rectangle 6">
            <a:extLst>
              <a:ext uri="{FF2B5EF4-FFF2-40B4-BE49-F238E27FC236}">
                <a16:creationId xmlns:a16="http://schemas.microsoft.com/office/drawing/2014/main" id="{20F1DB97-2CF3-43A7-AECF-5B721895D811}"/>
              </a:ext>
            </a:extLst>
          </p:cNvPr>
          <p:cNvSpPr/>
          <p:nvPr/>
        </p:nvSpPr>
        <p:spPr>
          <a:xfrm>
            <a:off x="3955983" y="3344561"/>
            <a:ext cx="2048435" cy="2806930"/>
          </a:xfrm>
          <a:prstGeom prst="rect">
            <a:avLst/>
          </a:prstGeom>
          <a:solidFill>
            <a:schemeClr val="bg1"/>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24A1F95A-8D81-41CF-991E-972F929154BE}"/>
                  </a:ext>
                </a:extLst>
              </p:cNvPr>
              <p:cNvSpPr txBox="1"/>
              <p:nvPr/>
            </p:nvSpPr>
            <p:spPr>
              <a:xfrm>
                <a:off x="3880355" y="3849804"/>
                <a:ext cx="2075935" cy="156966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AU" sz="9600" b="0" i="1" dirty="0" smtClean="0">
                          <a:latin typeface="Cambria Math" panose="02040503050406030204" pitchFamily="18" charset="0"/>
                        </a:rPr>
                        <m:t>𝐻</m:t>
                      </m:r>
                      <m:r>
                        <m:rPr>
                          <m:sty m:val="p"/>
                        </m:rPr>
                        <a:rPr lang="en-AU" sz="9600" b="0" i="0" baseline="-25000" dirty="0" smtClean="0">
                          <a:latin typeface="Cambria Math" panose="02040503050406030204" pitchFamily="18" charset="0"/>
                        </a:rPr>
                        <m:t>T</m:t>
                      </m:r>
                    </m:oMath>
                  </m:oMathPara>
                </a14:m>
                <a:endParaRPr lang="en-AU" sz="9600" baseline="-25000" dirty="0"/>
              </a:p>
            </p:txBody>
          </p:sp>
        </mc:Choice>
        <mc:Fallback xmlns="">
          <p:sp>
            <p:nvSpPr>
              <p:cNvPr id="8" name="TextBox 7">
                <a:extLst>
                  <a:ext uri="{FF2B5EF4-FFF2-40B4-BE49-F238E27FC236}">
                    <a16:creationId xmlns:a16="http://schemas.microsoft.com/office/drawing/2014/main" id="{24A1F95A-8D81-41CF-991E-972F929154BE}"/>
                  </a:ext>
                </a:extLst>
              </p:cNvPr>
              <p:cNvSpPr txBox="1">
                <a:spLocks noRot="1" noChangeAspect="1" noMove="1" noResize="1" noEditPoints="1" noAdjustHandles="1" noChangeArrowheads="1" noChangeShapeType="1" noTextEdit="1"/>
              </p:cNvSpPr>
              <p:nvPr/>
            </p:nvSpPr>
            <p:spPr>
              <a:xfrm>
                <a:off x="3880355" y="3849804"/>
                <a:ext cx="2075935" cy="1569660"/>
              </a:xfrm>
              <a:prstGeom prst="rect">
                <a:avLst/>
              </a:prstGeom>
              <a:blipFill>
                <a:blip r:embed="rId5"/>
                <a:stretch>
                  <a:fillRect/>
                </a:stretch>
              </a:blipFill>
            </p:spPr>
            <p:txBody>
              <a:bodyPr/>
              <a:lstStyle/>
              <a:p>
                <a:r>
                  <a:rPr lang="en-AU">
                    <a:noFill/>
                  </a:rPr>
                  <a:t> </a:t>
                </a:r>
              </a:p>
            </p:txBody>
          </p:sp>
        </mc:Fallback>
      </mc:AlternateContent>
      <p:grpSp>
        <p:nvGrpSpPr>
          <p:cNvPr id="15" name="Group 14">
            <a:extLst>
              <a:ext uri="{FF2B5EF4-FFF2-40B4-BE49-F238E27FC236}">
                <a16:creationId xmlns:a16="http://schemas.microsoft.com/office/drawing/2014/main" id="{2898ED70-F3C3-46B1-8B64-DE014CED3AB9}"/>
              </a:ext>
            </a:extLst>
          </p:cNvPr>
          <p:cNvGrpSpPr/>
          <p:nvPr/>
        </p:nvGrpSpPr>
        <p:grpSpPr>
          <a:xfrm>
            <a:off x="3904419" y="1819596"/>
            <a:ext cx="2166877" cy="4686049"/>
            <a:chOff x="3560155" y="1690688"/>
            <a:chExt cx="2166877" cy="4686049"/>
          </a:xfrm>
        </p:grpSpPr>
        <p:cxnSp>
          <p:nvCxnSpPr>
            <p:cNvPr id="11" name="Straight Connector 10">
              <a:extLst>
                <a:ext uri="{FF2B5EF4-FFF2-40B4-BE49-F238E27FC236}">
                  <a16:creationId xmlns:a16="http://schemas.microsoft.com/office/drawing/2014/main" id="{812A7FF3-BB3A-4C3B-8AD6-32514B337685}"/>
                </a:ext>
              </a:extLst>
            </p:cNvPr>
            <p:cNvCxnSpPr/>
            <p:nvPr/>
          </p:nvCxnSpPr>
          <p:spPr>
            <a:xfrm>
              <a:off x="3560155" y="1690688"/>
              <a:ext cx="2166877" cy="46860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45F9E39-E358-478C-9123-7B2FFEFA5881}"/>
                </a:ext>
              </a:extLst>
            </p:cNvPr>
            <p:cNvCxnSpPr>
              <a:cxnSpLocks/>
            </p:cNvCxnSpPr>
            <p:nvPr/>
          </p:nvCxnSpPr>
          <p:spPr>
            <a:xfrm flipH="1">
              <a:off x="3573906" y="1690688"/>
              <a:ext cx="1936557" cy="4686049"/>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9" name="Picture 8">
            <a:extLst>
              <a:ext uri="{FF2B5EF4-FFF2-40B4-BE49-F238E27FC236}">
                <a16:creationId xmlns:a16="http://schemas.microsoft.com/office/drawing/2014/main" id="{2D259476-A011-45B0-A86C-75ECBF763198}"/>
              </a:ext>
            </a:extLst>
          </p:cNvPr>
          <p:cNvPicPr>
            <a:picLocks noChangeAspect="1"/>
          </p:cNvPicPr>
          <p:nvPr/>
        </p:nvPicPr>
        <p:blipFill>
          <a:blip r:embed="rId6"/>
          <a:stretch>
            <a:fillRect/>
          </a:stretch>
        </p:blipFill>
        <p:spPr>
          <a:xfrm>
            <a:off x="9191192" y="3326033"/>
            <a:ext cx="2186672" cy="2806930"/>
          </a:xfrm>
          <a:prstGeom prst="rect">
            <a:avLst/>
          </a:prstGeom>
          <a:ln w="19050">
            <a:solidFill>
              <a:schemeClr val="tx1"/>
            </a:solidFill>
          </a:ln>
        </p:spPr>
      </p:pic>
    </p:spTree>
    <p:extLst>
      <p:ext uri="{BB962C8B-B14F-4D97-AF65-F5344CB8AC3E}">
        <p14:creationId xmlns:p14="http://schemas.microsoft.com/office/powerpoint/2010/main" val="3185675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FBE04-5CCD-4E17-83F6-31DF415D0721}"/>
              </a:ext>
            </a:extLst>
          </p:cNvPr>
          <p:cNvSpPr>
            <a:spLocks noGrp="1"/>
          </p:cNvSpPr>
          <p:nvPr>
            <p:ph type="title"/>
          </p:nvPr>
        </p:nvSpPr>
        <p:spPr/>
        <p:txBody>
          <a:bodyPr>
            <a:normAutofit/>
          </a:bodyPr>
          <a:lstStyle/>
          <a:p>
            <a:r>
              <a:rPr lang="en-AU" dirty="0"/>
              <a:t>ICRP </a:t>
            </a:r>
            <a:r>
              <a:rPr lang="en-AU" i="1" dirty="0"/>
              <a:t>Publication 147 </a:t>
            </a:r>
            <a:r>
              <a:rPr lang="en-AU" dirty="0"/>
              <a:t>(2021)</a:t>
            </a:r>
            <a:endParaRPr lang="en-AU" dirty="0">
              <a:highlight>
                <a:srgbClr val="FFFF00"/>
              </a:highlight>
            </a:endParaRPr>
          </a:p>
        </p:txBody>
      </p:sp>
      <p:pic>
        <p:nvPicPr>
          <p:cNvPr id="5" name="Content Placeholder 4">
            <a:extLst>
              <a:ext uri="{FF2B5EF4-FFF2-40B4-BE49-F238E27FC236}">
                <a16:creationId xmlns:a16="http://schemas.microsoft.com/office/drawing/2014/main" id="{D4B64FAE-92CD-4EAC-842D-0BF1FC2615B7}"/>
              </a:ext>
            </a:extLst>
          </p:cNvPr>
          <p:cNvPicPr>
            <a:picLocks noGrp="1" noChangeAspect="1"/>
          </p:cNvPicPr>
          <p:nvPr>
            <p:ph sz="half" idx="1"/>
          </p:nvPr>
        </p:nvPicPr>
        <p:blipFill>
          <a:blip r:embed="rId2"/>
          <a:stretch>
            <a:fillRect/>
          </a:stretch>
        </p:blipFill>
        <p:spPr>
          <a:xfrm>
            <a:off x="995747" y="1825625"/>
            <a:ext cx="2965515" cy="4351338"/>
          </a:xfrm>
          <a:prstGeom prst="rect">
            <a:avLst/>
          </a:prstGeom>
          <a:ln w="12700">
            <a:solidFill>
              <a:schemeClr val="tx1"/>
            </a:solidFill>
          </a:ln>
          <a:effectLst>
            <a:innerShdw blurRad="63500" dist="50800" dir="10800000">
              <a:prstClr val="black">
                <a:alpha val="50000"/>
              </a:prstClr>
            </a:innerShdw>
          </a:effectLst>
        </p:spPr>
      </p:pic>
      <mc:AlternateContent xmlns:mc="http://schemas.openxmlformats.org/markup-compatibility/2006" xmlns:a14="http://schemas.microsoft.com/office/drawing/2010/main">
        <mc:Choice Requires="a14">
          <p:sp>
            <p:nvSpPr>
              <p:cNvPr id="4" name="Content Placeholder 3">
                <a:extLst>
                  <a:ext uri="{FF2B5EF4-FFF2-40B4-BE49-F238E27FC236}">
                    <a16:creationId xmlns:a16="http://schemas.microsoft.com/office/drawing/2014/main" id="{E3CB14DD-3355-409B-99D7-DBC6DBAA1C28}"/>
                  </a:ext>
                </a:extLst>
              </p:cNvPr>
              <p:cNvSpPr>
                <a:spLocks noGrp="1"/>
              </p:cNvSpPr>
              <p:nvPr>
                <p:ph sz="half" idx="2"/>
              </p:nvPr>
            </p:nvSpPr>
            <p:spPr>
              <a:xfrm>
                <a:off x="4535905" y="1825625"/>
                <a:ext cx="6817895" cy="4351338"/>
              </a:xfrm>
            </p:spPr>
            <p:txBody>
              <a:bodyPr/>
              <a:lstStyle/>
              <a:p>
                <a:r>
                  <a:rPr lang="en-AU" dirty="0"/>
                  <a:t>Equivalent dose is an intermediate in calculation of the radiation protection quantity effective dose, </a:t>
                </a:r>
                <a14:m>
                  <m:oMath xmlns:m="http://schemas.openxmlformats.org/officeDocument/2006/math">
                    <m:r>
                      <a:rPr lang="en-AU" i="1" dirty="0">
                        <a:latin typeface="Cambria Math" panose="02040503050406030204" pitchFamily="18" charset="0"/>
                      </a:rPr>
                      <m:t>𝐸</m:t>
                    </m:r>
                  </m:oMath>
                </a14:m>
                <a:endParaRPr lang="en-AU" dirty="0"/>
              </a:p>
              <a:p>
                <a:r>
                  <a:rPr lang="en-AU" dirty="0"/>
                  <a:t>Introduces weighing of radiation quality based on its effectiveness in causing stochastic effects (cancer) at low and moderate doses</a:t>
                </a:r>
              </a:p>
              <a:p>
                <a:endParaRPr lang="en-AU" dirty="0"/>
              </a:p>
            </p:txBody>
          </p:sp>
        </mc:Choice>
        <mc:Fallback xmlns="">
          <p:sp>
            <p:nvSpPr>
              <p:cNvPr id="4" name="Content Placeholder 3">
                <a:extLst>
                  <a:ext uri="{FF2B5EF4-FFF2-40B4-BE49-F238E27FC236}">
                    <a16:creationId xmlns:a16="http://schemas.microsoft.com/office/drawing/2014/main" id="{E3CB14DD-3355-409B-99D7-DBC6DBAA1C28}"/>
                  </a:ext>
                </a:extLst>
              </p:cNvPr>
              <p:cNvSpPr>
                <a:spLocks noGrp="1" noRot="1" noChangeAspect="1" noMove="1" noResize="1" noEditPoints="1" noAdjustHandles="1" noChangeArrowheads="1" noChangeShapeType="1" noTextEdit="1"/>
              </p:cNvSpPr>
              <p:nvPr>
                <p:ph sz="half" idx="2"/>
              </p:nvPr>
            </p:nvSpPr>
            <p:spPr>
              <a:xfrm>
                <a:off x="4535905" y="1825625"/>
                <a:ext cx="6817895" cy="4351338"/>
              </a:xfrm>
              <a:blipFill>
                <a:blip r:embed="rId3"/>
                <a:stretch>
                  <a:fillRect l="-2055" t="-1261" r="-1519"/>
                </a:stretch>
              </a:blipFill>
            </p:spPr>
            <p:txBody>
              <a:bodyPr/>
              <a:lstStyle/>
              <a:p>
                <a:r>
                  <a:rPr lang="en-AU">
                    <a:noFill/>
                  </a:rPr>
                  <a:t> </a:t>
                </a:r>
              </a:p>
            </p:txBody>
          </p:sp>
        </mc:Fallback>
      </mc:AlternateContent>
    </p:spTree>
    <p:extLst>
      <p:ext uri="{BB962C8B-B14F-4D97-AF65-F5344CB8AC3E}">
        <p14:creationId xmlns:p14="http://schemas.microsoft.com/office/powerpoint/2010/main" val="3171312803"/>
      </p:ext>
    </p:extLst>
  </p:cSld>
  <p:clrMapOvr>
    <a:masterClrMapping/>
  </p:clrMapOvr>
</p:sld>
</file>

<file path=ppt/theme/theme1.xml><?xml version="1.0" encoding="utf-8"?>
<a:theme xmlns:a="http://schemas.openxmlformats.org/drawingml/2006/main" name="Office Theme">
  <a:themeElements>
    <a:clrScheme name="ARPANSA palette">
      <a:dk1>
        <a:srgbClr val="4E1A74"/>
      </a:dk1>
      <a:lt1>
        <a:sysClr val="window" lastClr="FFFFFF"/>
      </a:lt1>
      <a:dk2>
        <a:srgbClr val="298829"/>
      </a:dk2>
      <a:lt2>
        <a:srgbClr val="FDC822"/>
      </a:lt2>
      <a:accent1>
        <a:srgbClr val="4E1A74"/>
      </a:accent1>
      <a:accent2>
        <a:srgbClr val="EE7437"/>
      </a:accent2>
      <a:accent3>
        <a:srgbClr val="C3C3C3"/>
      </a:accent3>
      <a:accent4>
        <a:srgbClr val="2B992B"/>
      </a:accent4>
      <a:accent5>
        <a:srgbClr val="444444"/>
      </a:accent5>
      <a:accent6>
        <a:srgbClr val="CDACD2"/>
      </a:accent6>
      <a:hlink>
        <a:srgbClr val="298829"/>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976CECE9-040B-44A3-A903-48EC4E0821C2}" vid="{3CE6E088-DB5E-43F6-A85F-DC5D56084C4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FB7F1B3342664D914BF632E516CAB9" ma:contentTypeVersion="8" ma:contentTypeDescription="Create a new document." ma:contentTypeScope="" ma:versionID="2a8eae55d60a00f61ab0c05735174016">
  <xsd:schema xmlns:xsd="http://www.w3.org/2001/XMLSchema" xmlns:xs="http://www.w3.org/2001/XMLSchema" xmlns:p="http://schemas.microsoft.com/office/2006/metadata/properties" xmlns:ns3="16b66797-d361-45c1-aa90-bc5e3fc2723c" targetNamespace="http://schemas.microsoft.com/office/2006/metadata/properties" ma:root="true" ma:fieldsID="96a9a269b2bc4c1b304c4f9d7ba5699c" ns3:_="">
    <xsd:import namespace="16b66797-d361-45c1-aa90-bc5e3fc2723c"/>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b66797-d361-45c1-aa90-bc5e3fc272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BAA86C-A21B-4459-AC6F-C8BC9790BA10}">
  <ds:schemaRefs>
    <ds:schemaRef ds:uri="http://schemas.openxmlformats.org/package/2006/metadata/core-properties"/>
    <ds:schemaRef ds:uri="16b66797-d361-45c1-aa90-bc5e3fc2723c"/>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http://www.w3.org/XML/1998/namespace"/>
    <ds:schemaRef ds:uri="http://purl.org/dc/dcmitype/"/>
  </ds:schemaRefs>
</ds:datastoreItem>
</file>

<file path=customXml/itemProps2.xml><?xml version="1.0" encoding="utf-8"?>
<ds:datastoreItem xmlns:ds="http://schemas.openxmlformats.org/officeDocument/2006/customXml" ds:itemID="{3417E525-0F98-4E10-9A64-90209EF68C06}">
  <ds:schemaRefs>
    <ds:schemaRef ds:uri="http://schemas.microsoft.com/sharepoint/v3/contenttype/forms"/>
  </ds:schemaRefs>
</ds:datastoreItem>
</file>

<file path=customXml/itemProps3.xml><?xml version="1.0" encoding="utf-8"?>
<ds:datastoreItem xmlns:ds="http://schemas.openxmlformats.org/officeDocument/2006/customXml" ds:itemID="{B070036D-F106-46C3-A7A4-C514B1E9849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b66797-d361-45c1-aa90-bc5e3fc2723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ARP Purple and green 16-9</Template>
  <TotalTime>1701</TotalTime>
  <Words>1170</Words>
  <Application>Microsoft Office PowerPoint</Application>
  <PresentationFormat>Widescreen</PresentationFormat>
  <Paragraphs>182</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AdvTimes</vt:lpstr>
      <vt:lpstr>Arial</vt:lpstr>
      <vt:lpstr>Calibri</vt:lpstr>
      <vt:lpstr>Cambria Math</vt:lpstr>
      <vt:lpstr>Wingdings</vt:lpstr>
      <vt:lpstr>Office Theme</vt:lpstr>
      <vt:lpstr>PowerPoint Presentation</vt:lpstr>
      <vt:lpstr>PowerPoint Presentation</vt:lpstr>
      <vt:lpstr>Optimisation in RPS C-1 rev. 1 (2020)*</vt:lpstr>
      <vt:lpstr>Protection and safety</vt:lpstr>
      <vt:lpstr>PowerPoint Presentation</vt:lpstr>
      <vt:lpstr>The linear-non-threshold (LNT) model</vt:lpstr>
      <vt:lpstr>RHSAC* statement on the LNT model</vt:lpstr>
      <vt:lpstr>Quantities and units</vt:lpstr>
      <vt:lpstr>ICRP Publication 147 (2021)</vt:lpstr>
      <vt:lpstr>ICRP Publication 147 (2021)</vt:lpstr>
      <vt:lpstr>Effective dose, E</vt:lpstr>
      <vt:lpstr>Effective dose, E</vt:lpstr>
      <vt:lpstr>ICRP Publication 147 (2021)</vt:lpstr>
      <vt:lpstr>PowerPoint Presentation</vt:lpstr>
      <vt:lpstr>Justification, Optimisation, Limitation</vt:lpstr>
      <vt:lpstr>Optimisation by design (ICRP P103)</vt:lpstr>
      <vt:lpstr>Potential exposure and safety assessments</vt:lpstr>
      <vt:lpstr>Constraints</vt:lpstr>
      <vt:lpstr>Reference levels</vt:lpstr>
      <vt:lpstr>Optimise using dose and risk (and beyond)</vt:lpstr>
      <vt:lpstr>PowerPoint Presentation</vt:lpstr>
      <vt:lpstr>Ground rules</vt:lpstr>
      <vt:lpstr>How big is a small risk?</vt:lpstr>
      <vt:lpstr>Equity and optimisation</vt:lpstr>
      <vt:lpstr>PowerPoint Presentation</vt:lpstr>
    </vt:vector>
  </TitlesOfParts>
  <Company>ARPANSA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Carl-Magnus Larsson</dc:creator>
  <cp:lastModifiedBy>Kelsie Kruse</cp:lastModifiedBy>
  <cp:revision>15</cp:revision>
  <dcterms:created xsi:type="dcterms:W3CDTF">2021-05-09T00:12:15Z</dcterms:created>
  <dcterms:modified xsi:type="dcterms:W3CDTF">2021-08-16T07:06:29Z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0x010100FFFB7F1B3342664D914BF632E516CAB9</vt:lpwstr>
  </property>
</Properties>
</file>