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13812" y="286004"/>
            <a:ext cx="7564374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" y="4267199"/>
            <a:ext cx="12187428" cy="2590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04403" y="6048755"/>
            <a:ext cx="1126236" cy="51815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88224" y="6096000"/>
            <a:ext cx="957072" cy="43586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7095" y="6146292"/>
            <a:ext cx="728472" cy="32918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92440" y="6184392"/>
            <a:ext cx="554735" cy="25298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64067" y="6225539"/>
            <a:ext cx="406907" cy="17068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69707" y="5897879"/>
            <a:ext cx="810768" cy="25603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22691" y="6620255"/>
            <a:ext cx="940307" cy="10515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67600" y="6201155"/>
            <a:ext cx="188975" cy="34290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1" y="5945123"/>
            <a:ext cx="1588007" cy="73151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546591" y="5907023"/>
            <a:ext cx="204215" cy="47243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78367" y="6268211"/>
            <a:ext cx="178307" cy="8381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00600" y="6245351"/>
            <a:ext cx="1350264" cy="59893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898136" y="6283451"/>
            <a:ext cx="1149096" cy="52730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12436" y="6345935"/>
            <a:ext cx="940308" cy="408431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158739" y="6391655"/>
            <a:ext cx="647700" cy="30480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241036" y="6438900"/>
            <a:ext cx="480060" cy="21488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381243" y="6504432"/>
            <a:ext cx="190500" cy="9448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471160" y="6067044"/>
            <a:ext cx="950976" cy="295656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33900" y="6115811"/>
            <a:ext cx="1888236" cy="733043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407407" y="6077711"/>
            <a:ext cx="861059" cy="771143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323075" y="6420611"/>
            <a:ext cx="228600" cy="399286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3951732" y="5850635"/>
            <a:ext cx="2193290" cy="998219"/>
          </a:xfrm>
          <a:custGeom>
            <a:avLst/>
            <a:gdLst/>
            <a:ahLst/>
            <a:cxnLst/>
            <a:rect l="l" t="t" r="r" b="b"/>
            <a:pathLst>
              <a:path w="2193290" h="998220">
                <a:moveTo>
                  <a:pt x="362712" y="295262"/>
                </a:moveTo>
                <a:lnTo>
                  <a:pt x="324485" y="266700"/>
                </a:lnTo>
                <a:lnTo>
                  <a:pt x="182372" y="361911"/>
                </a:lnTo>
                <a:lnTo>
                  <a:pt x="91186" y="457111"/>
                </a:lnTo>
                <a:lnTo>
                  <a:pt x="27559" y="569785"/>
                </a:lnTo>
                <a:lnTo>
                  <a:pt x="0" y="684034"/>
                </a:lnTo>
                <a:lnTo>
                  <a:pt x="12700" y="769721"/>
                </a:lnTo>
                <a:lnTo>
                  <a:pt x="53086" y="845883"/>
                </a:lnTo>
                <a:lnTo>
                  <a:pt x="103886" y="922058"/>
                </a:lnTo>
                <a:lnTo>
                  <a:pt x="182372" y="998220"/>
                </a:lnTo>
                <a:lnTo>
                  <a:pt x="258826" y="998220"/>
                </a:lnTo>
                <a:lnTo>
                  <a:pt x="182372" y="922058"/>
                </a:lnTo>
                <a:lnTo>
                  <a:pt x="116713" y="845883"/>
                </a:lnTo>
                <a:lnTo>
                  <a:pt x="78486" y="769721"/>
                </a:lnTo>
                <a:lnTo>
                  <a:pt x="65786" y="684034"/>
                </a:lnTo>
                <a:lnTo>
                  <a:pt x="91186" y="569785"/>
                </a:lnTo>
                <a:lnTo>
                  <a:pt x="142113" y="474573"/>
                </a:lnTo>
                <a:lnTo>
                  <a:pt x="245999" y="380949"/>
                </a:lnTo>
                <a:lnTo>
                  <a:pt x="362712" y="295262"/>
                </a:lnTo>
                <a:close/>
              </a:path>
              <a:path w="2193290" h="998220">
                <a:moveTo>
                  <a:pt x="2193036" y="66573"/>
                </a:moveTo>
                <a:lnTo>
                  <a:pt x="2036318" y="38036"/>
                </a:lnTo>
                <a:lnTo>
                  <a:pt x="1881759" y="19024"/>
                </a:lnTo>
                <a:lnTo>
                  <a:pt x="1521841" y="0"/>
                </a:lnTo>
                <a:lnTo>
                  <a:pt x="1212723" y="19024"/>
                </a:lnTo>
                <a:lnTo>
                  <a:pt x="916432" y="57061"/>
                </a:lnTo>
                <a:lnTo>
                  <a:pt x="658114" y="123621"/>
                </a:lnTo>
                <a:lnTo>
                  <a:pt x="425196" y="209219"/>
                </a:lnTo>
                <a:lnTo>
                  <a:pt x="465455" y="237744"/>
                </a:lnTo>
                <a:lnTo>
                  <a:pt x="683514" y="152158"/>
                </a:lnTo>
                <a:lnTo>
                  <a:pt x="941832" y="85585"/>
                </a:lnTo>
                <a:lnTo>
                  <a:pt x="1225550" y="47548"/>
                </a:lnTo>
                <a:lnTo>
                  <a:pt x="1521841" y="28524"/>
                </a:lnTo>
                <a:lnTo>
                  <a:pt x="1689100" y="38036"/>
                </a:lnTo>
                <a:lnTo>
                  <a:pt x="1869059" y="47548"/>
                </a:lnTo>
                <a:lnTo>
                  <a:pt x="2023618" y="66573"/>
                </a:lnTo>
                <a:lnTo>
                  <a:pt x="2178177" y="95097"/>
                </a:lnTo>
                <a:lnTo>
                  <a:pt x="2193036" y="66573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246875" y="5954267"/>
            <a:ext cx="762000" cy="89458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905756" y="5763767"/>
            <a:ext cx="2282952" cy="675132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993636" y="6477000"/>
            <a:ext cx="207264" cy="371855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3759707" y="5830824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2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889491" y="5401055"/>
            <a:ext cx="2542031" cy="115976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737091" y="5343144"/>
            <a:ext cx="1152143" cy="1170432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143743" y="5334000"/>
            <a:ext cx="1287779" cy="400812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103864" y="6361176"/>
            <a:ext cx="152400" cy="8534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535667" y="6466332"/>
            <a:ext cx="1491996" cy="170688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294364" y="5800344"/>
            <a:ext cx="303275" cy="54102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712195" y="5753100"/>
            <a:ext cx="175259" cy="143256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9409176" y="5638800"/>
            <a:ext cx="1516380" cy="684530"/>
          </a:xfrm>
          <a:custGeom>
            <a:avLst/>
            <a:gdLst/>
            <a:ahLst/>
            <a:cxnLst/>
            <a:rect l="l" t="t" r="r" b="b"/>
            <a:pathLst>
              <a:path w="1516379" h="684529">
                <a:moveTo>
                  <a:pt x="759205" y="0"/>
                </a:moveTo>
                <a:lnTo>
                  <a:pt x="606932" y="9525"/>
                </a:lnTo>
                <a:lnTo>
                  <a:pt x="467359" y="28575"/>
                </a:lnTo>
                <a:lnTo>
                  <a:pt x="340487" y="57150"/>
                </a:lnTo>
                <a:lnTo>
                  <a:pt x="226314" y="104787"/>
                </a:lnTo>
                <a:lnTo>
                  <a:pt x="126873" y="152412"/>
                </a:lnTo>
                <a:lnTo>
                  <a:pt x="63500" y="209562"/>
                </a:lnTo>
                <a:lnTo>
                  <a:pt x="12700" y="276250"/>
                </a:lnTo>
                <a:lnTo>
                  <a:pt x="0" y="342925"/>
                </a:lnTo>
                <a:lnTo>
                  <a:pt x="12700" y="408025"/>
                </a:lnTo>
                <a:lnTo>
                  <a:pt x="63500" y="474700"/>
                </a:lnTo>
                <a:lnTo>
                  <a:pt x="126873" y="531863"/>
                </a:lnTo>
                <a:lnTo>
                  <a:pt x="226314" y="589013"/>
                </a:lnTo>
                <a:lnTo>
                  <a:pt x="340487" y="627126"/>
                </a:lnTo>
                <a:lnTo>
                  <a:pt x="467359" y="655701"/>
                </a:lnTo>
                <a:lnTo>
                  <a:pt x="606932" y="674751"/>
                </a:lnTo>
                <a:lnTo>
                  <a:pt x="759205" y="684276"/>
                </a:lnTo>
                <a:lnTo>
                  <a:pt x="909447" y="674751"/>
                </a:lnTo>
                <a:lnTo>
                  <a:pt x="1049020" y="655701"/>
                </a:lnTo>
                <a:lnTo>
                  <a:pt x="1188593" y="627126"/>
                </a:lnTo>
                <a:lnTo>
                  <a:pt x="1290066" y="589013"/>
                </a:lnTo>
                <a:lnTo>
                  <a:pt x="1389506" y="531863"/>
                </a:lnTo>
                <a:lnTo>
                  <a:pt x="1452879" y="474700"/>
                </a:lnTo>
                <a:lnTo>
                  <a:pt x="1503679" y="408025"/>
                </a:lnTo>
                <a:lnTo>
                  <a:pt x="1516379" y="342925"/>
                </a:lnTo>
                <a:lnTo>
                  <a:pt x="1516379" y="323875"/>
                </a:lnTo>
                <a:lnTo>
                  <a:pt x="1503679" y="304825"/>
                </a:lnTo>
                <a:lnTo>
                  <a:pt x="1452879" y="314350"/>
                </a:lnTo>
                <a:lnTo>
                  <a:pt x="1465579" y="333400"/>
                </a:lnTo>
                <a:lnTo>
                  <a:pt x="1465579" y="342925"/>
                </a:lnTo>
                <a:lnTo>
                  <a:pt x="1452879" y="408025"/>
                </a:lnTo>
                <a:lnTo>
                  <a:pt x="1414906" y="465175"/>
                </a:lnTo>
                <a:lnTo>
                  <a:pt x="1338706" y="522338"/>
                </a:lnTo>
                <a:lnTo>
                  <a:pt x="1264666" y="569963"/>
                </a:lnTo>
                <a:lnTo>
                  <a:pt x="1150493" y="608063"/>
                </a:lnTo>
                <a:lnTo>
                  <a:pt x="1036320" y="636651"/>
                </a:lnTo>
                <a:lnTo>
                  <a:pt x="896747" y="655701"/>
                </a:lnTo>
                <a:lnTo>
                  <a:pt x="759205" y="665226"/>
                </a:lnTo>
                <a:lnTo>
                  <a:pt x="619632" y="655701"/>
                </a:lnTo>
                <a:lnTo>
                  <a:pt x="480059" y="636651"/>
                </a:lnTo>
                <a:lnTo>
                  <a:pt x="365887" y="608063"/>
                </a:lnTo>
                <a:lnTo>
                  <a:pt x="251714" y="569963"/>
                </a:lnTo>
                <a:lnTo>
                  <a:pt x="177673" y="522338"/>
                </a:lnTo>
                <a:lnTo>
                  <a:pt x="101473" y="465175"/>
                </a:lnTo>
                <a:lnTo>
                  <a:pt x="63500" y="408025"/>
                </a:lnTo>
                <a:lnTo>
                  <a:pt x="50800" y="342925"/>
                </a:lnTo>
                <a:lnTo>
                  <a:pt x="63500" y="276250"/>
                </a:lnTo>
                <a:lnTo>
                  <a:pt x="101473" y="219100"/>
                </a:lnTo>
                <a:lnTo>
                  <a:pt x="177673" y="161937"/>
                </a:lnTo>
                <a:lnTo>
                  <a:pt x="251714" y="114312"/>
                </a:lnTo>
                <a:lnTo>
                  <a:pt x="365887" y="76212"/>
                </a:lnTo>
                <a:lnTo>
                  <a:pt x="480059" y="47625"/>
                </a:lnTo>
                <a:lnTo>
                  <a:pt x="619632" y="28575"/>
                </a:lnTo>
                <a:lnTo>
                  <a:pt x="759205" y="19050"/>
                </a:lnTo>
                <a:lnTo>
                  <a:pt x="884047" y="28575"/>
                </a:lnTo>
                <a:lnTo>
                  <a:pt x="1010920" y="47625"/>
                </a:lnTo>
                <a:lnTo>
                  <a:pt x="1125093" y="76212"/>
                </a:lnTo>
                <a:lnTo>
                  <a:pt x="1226693" y="104787"/>
                </a:lnTo>
                <a:lnTo>
                  <a:pt x="1239266" y="76212"/>
                </a:lnTo>
                <a:lnTo>
                  <a:pt x="1010920" y="19050"/>
                </a:lnTo>
                <a:lnTo>
                  <a:pt x="759205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204960" y="5571744"/>
            <a:ext cx="1924812" cy="845819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660636" y="5544311"/>
            <a:ext cx="772668" cy="103631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447276" y="5647944"/>
            <a:ext cx="138683" cy="76200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622536" y="5727191"/>
            <a:ext cx="1095756" cy="507492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689591" y="5762244"/>
            <a:ext cx="944879" cy="431292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758172" y="5794247"/>
            <a:ext cx="816863" cy="370332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851136" y="5838444"/>
            <a:ext cx="630936" cy="28194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927336" y="5870447"/>
            <a:ext cx="469392" cy="220980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0029443" y="5917692"/>
            <a:ext cx="266700" cy="129540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175491" y="5058155"/>
            <a:ext cx="810767" cy="152400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1250167" y="4800600"/>
            <a:ext cx="545591" cy="85343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1948160" y="4867655"/>
            <a:ext cx="128016" cy="24688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76660" y="5152644"/>
            <a:ext cx="406908" cy="2895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1227307" y="4829555"/>
            <a:ext cx="339851" cy="295656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1618976" y="4829555"/>
            <a:ext cx="393192" cy="333756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1314176" y="4853940"/>
            <a:ext cx="632459" cy="295656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1390376" y="4898136"/>
            <a:ext cx="480059" cy="208787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1436095" y="4919472"/>
            <a:ext cx="385572" cy="161544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1495531" y="4936236"/>
            <a:ext cx="265175" cy="129539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553443" y="4960619"/>
            <a:ext cx="153924" cy="74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9" Type="http://schemas.openxmlformats.org/officeDocument/2006/relationships/image" Target="../media/image33.png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50" Type="http://schemas.openxmlformats.org/officeDocument/2006/relationships/image" Target="../media/image44.png"/><Relationship Id="rId55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9" Type="http://schemas.openxmlformats.org/officeDocument/2006/relationships/image" Target="../media/image23.png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53" Type="http://schemas.openxmlformats.org/officeDocument/2006/relationships/image" Target="../media/image47.png"/><Relationship Id="rId58" Type="http://schemas.openxmlformats.org/officeDocument/2006/relationships/image" Target="../media/image52.png"/><Relationship Id="rId5" Type="http://schemas.openxmlformats.org/officeDocument/2006/relationships/slideLayout" Target="../slideLayouts/slideLayout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56" Type="http://schemas.openxmlformats.org/officeDocument/2006/relationships/image" Target="../media/image50.png"/><Relationship Id="rId8" Type="http://schemas.openxmlformats.org/officeDocument/2006/relationships/image" Target="../media/image2.png"/><Relationship Id="rId51" Type="http://schemas.openxmlformats.org/officeDocument/2006/relationships/image" Target="../media/image45.png"/><Relationship Id="rId3" Type="http://schemas.openxmlformats.org/officeDocument/2006/relationships/slideLayout" Target="../slideLayouts/slideLayout3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20" Type="http://schemas.openxmlformats.org/officeDocument/2006/relationships/image" Target="../media/image14.png"/><Relationship Id="rId41" Type="http://schemas.openxmlformats.org/officeDocument/2006/relationships/image" Target="../media/image35.png"/><Relationship Id="rId5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49" Type="http://schemas.openxmlformats.org/officeDocument/2006/relationships/image" Target="../media/image43.png"/><Relationship Id="rId57" Type="http://schemas.openxmlformats.org/officeDocument/2006/relationships/image" Target="../media/image51.png"/><Relationship Id="rId10" Type="http://schemas.openxmlformats.org/officeDocument/2006/relationships/image" Target="../media/image4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52" Type="http://schemas.openxmlformats.org/officeDocument/2006/relationships/image" Target="../media/image4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" y="4267199"/>
            <a:ext cx="12187428" cy="2590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04403" y="6048755"/>
            <a:ext cx="1126236" cy="51815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88224" y="6096000"/>
            <a:ext cx="957072" cy="43586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7095" y="6146292"/>
            <a:ext cx="728472" cy="32918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92440" y="6184392"/>
            <a:ext cx="554735" cy="25298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164067" y="6225539"/>
            <a:ext cx="406907" cy="170687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69707" y="5897879"/>
            <a:ext cx="810768" cy="256031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22691" y="6620255"/>
            <a:ext cx="940307" cy="10515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67600" y="6201155"/>
            <a:ext cx="188975" cy="34290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555991" y="5945123"/>
            <a:ext cx="1588007" cy="731519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546591" y="5907023"/>
            <a:ext cx="204215" cy="47243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278367" y="6268211"/>
            <a:ext cx="178307" cy="83819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800600" y="6245351"/>
            <a:ext cx="1350264" cy="59893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898136" y="6283451"/>
            <a:ext cx="1149096" cy="52730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012436" y="6345935"/>
            <a:ext cx="940308" cy="408431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158739" y="6391655"/>
            <a:ext cx="647700" cy="304800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241036" y="6438900"/>
            <a:ext cx="480060" cy="21488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381243" y="6504432"/>
            <a:ext cx="190500" cy="94488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471160" y="6067044"/>
            <a:ext cx="950976" cy="295656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533900" y="6115811"/>
            <a:ext cx="1888236" cy="733043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4407407" y="6077711"/>
            <a:ext cx="861059" cy="771143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323075" y="6420611"/>
            <a:ext cx="228600" cy="399286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3951732" y="5850635"/>
            <a:ext cx="2193290" cy="998219"/>
          </a:xfrm>
          <a:custGeom>
            <a:avLst/>
            <a:gdLst/>
            <a:ahLst/>
            <a:cxnLst/>
            <a:rect l="l" t="t" r="r" b="b"/>
            <a:pathLst>
              <a:path w="2193290" h="998220">
                <a:moveTo>
                  <a:pt x="362712" y="295262"/>
                </a:moveTo>
                <a:lnTo>
                  <a:pt x="324485" y="266700"/>
                </a:lnTo>
                <a:lnTo>
                  <a:pt x="182372" y="361911"/>
                </a:lnTo>
                <a:lnTo>
                  <a:pt x="91186" y="457111"/>
                </a:lnTo>
                <a:lnTo>
                  <a:pt x="27559" y="569785"/>
                </a:lnTo>
                <a:lnTo>
                  <a:pt x="0" y="684034"/>
                </a:lnTo>
                <a:lnTo>
                  <a:pt x="12700" y="769721"/>
                </a:lnTo>
                <a:lnTo>
                  <a:pt x="53086" y="845883"/>
                </a:lnTo>
                <a:lnTo>
                  <a:pt x="103886" y="922058"/>
                </a:lnTo>
                <a:lnTo>
                  <a:pt x="182372" y="998220"/>
                </a:lnTo>
                <a:lnTo>
                  <a:pt x="258826" y="998220"/>
                </a:lnTo>
                <a:lnTo>
                  <a:pt x="182372" y="922058"/>
                </a:lnTo>
                <a:lnTo>
                  <a:pt x="116713" y="845883"/>
                </a:lnTo>
                <a:lnTo>
                  <a:pt x="78486" y="769721"/>
                </a:lnTo>
                <a:lnTo>
                  <a:pt x="65786" y="684034"/>
                </a:lnTo>
                <a:lnTo>
                  <a:pt x="91186" y="569785"/>
                </a:lnTo>
                <a:lnTo>
                  <a:pt x="142113" y="474573"/>
                </a:lnTo>
                <a:lnTo>
                  <a:pt x="245999" y="380949"/>
                </a:lnTo>
                <a:lnTo>
                  <a:pt x="362712" y="295262"/>
                </a:lnTo>
                <a:close/>
              </a:path>
              <a:path w="2193290" h="998220">
                <a:moveTo>
                  <a:pt x="2193036" y="66573"/>
                </a:moveTo>
                <a:lnTo>
                  <a:pt x="2036318" y="38036"/>
                </a:lnTo>
                <a:lnTo>
                  <a:pt x="1881759" y="19024"/>
                </a:lnTo>
                <a:lnTo>
                  <a:pt x="1521841" y="0"/>
                </a:lnTo>
                <a:lnTo>
                  <a:pt x="1212723" y="19024"/>
                </a:lnTo>
                <a:lnTo>
                  <a:pt x="916432" y="57061"/>
                </a:lnTo>
                <a:lnTo>
                  <a:pt x="658114" y="123621"/>
                </a:lnTo>
                <a:lnTo>
                  <a:pt x="425196" y="209219"/>
                </a:lnTo>
                <a:lnTo>
                  <a:pt x="465455" y="237744"/>
                </a:lnTo>
                <a:lnTo>
                  <a:pt x="683514" y="152158"/>
                </a:lnTo>
                <a:lnTo>
                  <a:pt x="941832" y="85585"/>
                </a:lnTo>
                <a:lnTo>
                  <a:pt x="1225550" y="47548"/>
                </a:lnTo>
                <a:lnTo>
                  <a:pt x="1521841" y="28524"/>
                </a:lnTo>
                <a:lnTo>
                  <a:pt x="1689100" y="38036"/>
                </a:lnTo>
                <a:lnTo>
                  <a:pt x="1869059" y="47548"/>
                </a:lnTo>
                <a:lnTo>
                  <a:pt x="2023618" y="66573"/>
                </a:lnTo>
                <a:lnTo>
                  <a:pt x="2178177" y="95097"/>
                </a:lnTo>
                <a:lnTo>
                  <a:pt x="2193036" y="66573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246875" y="5954267"/>
            <a:ext cx="762000" cy="89458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905756" y="5763767"/>
            <a:ext cx="2282952" cy="675132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993636" y="6477000"/>
            <a:ext cx="207264" cy="371855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3759707" y="5830824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2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889491" y="5401055"/>
            <a:ext cx="2542031" cy="1159764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737091" y="5343144"/>
            <a:ext cx="1152143" cy="1170432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143743" y="5334000"/>
            <a:ext cx="1287779" cy="400812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103864" y="6361176"/>
            <a:ext cx="152400" cy="8534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535667" y="6466332"/>
            <a:ext cx="1491996" cy="170688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1294364" y="5800344"/>
            <a:ext cx="303275" cy="54102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12195" y="5753100"/>
            <a:ext cx="175259" cy="143256"/>
          </a:xfrm>
          <a:prstGeom prst="rect">
            <a:avLst/>
          </a:prstGeom>
        </p:spPr>
      </p:pic>
      <p:sp>
        <p:nvSpPr>
          <p:cNvPr id="51" name="bg object 51"/>
          <p:cNvSpPr/>
          <p:nvPr/>
        </p:nvSpPr>
        <p:spPr>
          <a:xfrm>
            <a:off x="9409176" y="5638800"/>
            <a:ext cx="1516380" cy="684530"/>
          </a:xfrm>
          <a:custGeom>
            <a:avLst/>
            <a:gdLst/>
            <a:ahLst/>
            <a:cxnLst/>
            <a:rect l="l" t="t" r="r" b="b"/>
            <a:pathLst>
              <a:path w="1516379" h="684529">
                <a:moveTo>
                  <a:pt x="759205" y="0"/>
                </a:moveTo>
                <a:lnTo>
                  <a:pt x="606932" y="9525"/>
                </a:lnTo>
                <a:lnTo>
                  <a:pt x="467359" y="28575"/>
                </a:lnTo>
                <a:lnTo>
                  <a:pt x="340487" y="57150"/>
                </a:lnTo>
                <a:lnTo>
                  <a:pt x="226314" y="104787"/>
                </a:lnTo>
                <a:lnTo>
                  <a:pt x="126873" y="152412"/>
                </a:lnTo>
                <a:lnTo>
                  <a:pt x="63500" y="209562"/>
                </a:lnTo>
                <a:lnTo>
                  <a:pt x="12700" y="276250"/>
                </a:lnTo>
                <a:lnTo>
                  <a:pt x="0" y="342925"/>
                </a:lnTo>
                <a:lnTo>
                  <a:pt x="12700" y="408025"/>
                </a:lnTo>
                <a:lnTo>
                  <a:pt x="63500" y="474700"/>
                </a:lnTo>
                <a:lnTo>
                  <a:pt x="126873" y="531863"/>
                </a:lnTo>
                <a:lnTo>
                  <a:pt x="226314" y="589013"/>
                </a:lnTo>
                <a:lnTo>
                  <a:pt x="340487" y="627126"/>
                </a:lnTo>
                <a:lnTo>
                  <a:pt x="467359" y="655701"/>
                </a:lnTo>
                <a:lnTo>
                  <a:pt x="606932" y="674751"/>
                </a:lnTo>
                <a:lnTo>
                  <a:pt x="759205" y="684276"/>
                </a:lnTo>
                <a:lnTo>
                  <a:pt x="909447" y="674751"/>
                </a:lnTo>
                <a:lnTo>
                  <a:pt x="1049020" y="655701"/>
                </a:lnTo>
                <a:lnTo>
                  <a:pt x="1188593" y="627126"/>
                </a:lnTo>
                <a:lnTo>
                  <a:pt x="1290066" y="589013"/>
                </a:lnTo>
                <a:lnTo>
                  <a:pt x="1389506" y="531863"/>
                </a:lnTo>
                <a:lnTo>
                  <a:pt x="1452879" y="474700"/>
                </a:lnTo>
                <a:lnTo>
                  <a:pt x="1503679" y="408025"/>
                </a:lnTo>
                <a:lnTo>
                  <a:pt x="1516379" y="342925"/>
                </a:lnTo>
                <a:lnTo>
                  <a:pt x="1516379" y="323875"/>
                </a:lnTo>
                <a:lnTo>
                  <a:pt x="1503679" y="304825"/>
                </a:lnTo>
                <a:lnTo>
                  <a:pt x="1452879" y="314350"/>
                </a:lnTo>
                <a:lnTo>
                  <a:pt x="1465579" y="333400"/>
                </a:lnTo>
                <a:lnTo>
                  <a:pt x="1465579" y="342925"/>
                </a:lnTo>
                <a:lnTo>
                  <a:pt x="1452879" y="408025"/>
                </a:lnTo>
                <a:lnTo>
                  <a:pt x="1414906" y="465175"/>
                </a:lnTo>
                <a:lnTo>
                  <a:pt x="1338706" y="522338"/>
                </a:lnTo>
                <a:lnTo>
                  <a:pt x="1264666" y="569963"/>
                </a:lnTo>
                <a:lnTo>
                  <a:pt x="1150493" y="608063"/>
                </a:lnTo>
                <a:lnTo>
                  <a:pt x="1036320" y="636651"/>
                </a:lnTo>
                <a:lnTo>
                  <a:pt x="896747" y="655701"/>
                </a:lnTo>
                <a:lnTo>
                  <a:pt x="759205" y="665226"/>
                </a:lnTo>
                <a:lnTo>
                  <a:pt x="619632" y="655701"/>
                </a:lnTo>
                <a:lnTo>
                  <a:pt x="480059" y="636651"/>
                </a:lnTo>
                <a:lnTo>
                  <a:pt x="365887" y="608063"/>
                </a:lnTo>
                <a:lnTo>
                  <a:pt x="251714" y="569963"/>
                </a:lnTo>
                <a:lnTo>
                  <a:pt x="177673" y="522338"/>
                </a:lnTo>
                <a:lnTo>
                  <a:pt x="101473" y="465175"/>
                </a:lnTo>
                <a:lnTo>
                  <a:pt x="63500" y="408025"/>
                </a:lnTo>
                <a:lnTo>
                  <a:pt x="50800" y="342925"/>
                </a:lnTo>
                <a:lnTo>
                  <a:pt x="63500" y="276250"/>
                </a:lnTo>
                <a:lnTo>
                  <a:pt x="101473" y="219100"/>
                </a:lnTo>
                <a:lnTo>
                  <a:pt x="177673" y="161937"/>
                </a:lnTo>
                <a:lnTo>
                  <a:pt x="251714" y="114312"/>
                </a:lnTo>
                <a:lnTo>
                  <a:pt x="365887" y="76212"/>
                </a:lnTo>
                <a:lnTo>
                  <a:pt x="480059" y="47625"/>
                </a:lnTo>
                <a:lnTo>
                  <a:pt x="619632" y="28575"/>
                </a:lnTo>
                <a:lnTo>
                  <a:pt x="759205" y="19050"/>
                </a:lnTo>
                <a:lnTo>
                  <a:pt x="884047" y="28575"/>
                </a:lnTo>
                <a:lnTo>
                  <a:pt x="1010920" y="47625"/>
                </a:lnTo>
                <a:lnTo>
                  <a:pt x="1125093" y="76212"/>
                </a:lnTo>
                <a:lnTo>
                  <a:pt x="1226693" y="104787"/>
                </a:lnTo>
                <a:lnTo>
                  <a:pt x="1239266" y="76212"/>
                </a:lnTo>
                <a:lnTo>
                  <a:pt x="1010920" y="19050"/>
                </a:lnTo>
                <a:lnTo>
                  <a:pt x="759205" y="0"/>
                </a:lnTo>
                <a:close/>
              </a:path>
            </a:pathLst>
          </a:custGeom>
          <a:solidFill>
            <a:srgbClr val="008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bg object 5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204960" y="5571744"/>
            <a:ext cx="1924812" cy="845819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660636" y="5544311"/>
            <a:ext cx="772668" cy="103631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447276" y="5647944"/>
            <a:ext cx="138683" cy="76200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622536" y="5727191"/>
            <a:ext cx="1095756" cy="507492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689591" y="5762244"/>
            <a:ext cx="944879" cy="431292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58172" y="5794247"/>
            <a:ext cx="816863" cy="370332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51136" y="5838444"/>
            <a:ext cx="630936" cy="28194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927336" y="5870447"/>
            <a:ext cx="469392" cy="220980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0029443" y="5917692"/>
            <a:ext cx="266700" cy="129540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1175491" y="5058155"/>
            <a:ext cx="810767" cy="152400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1250167" y="4800600"/>
            <a:ext cx="545591" cy="85343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1948160" y="4867655"/>
            <a:ext cx="128016" cy="24688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1376660" y="5152644"/>
            <a:ext cx="406908" cy="2895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1227307" y="4829555"/>
            <a:ext cx="339851" cy="295656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1618976" y="4829555"/>
            <a:ext cx="393192" cy="333756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1314176" y="4853940"/>
            <a:ext cx="632459" cy="295656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1390376" y="4898136"/>
            <a:ext cx="480059" cy="208787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1436095" y="4919472"/>
            <a:ext cx="385572" cy="161544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1495531" y="4936236"/>
            <a:ext cx="265175" cy="129539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1553443" y="4960619"/>
            <a:ext cx="153924" cy="74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375" y="476250"/>
            <a:ext cx="11255248" cy="167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2274" y="1552003"/>
            <a:ext cx="11347450" cy="3538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211.png"/><Relationship Id="rId68" Type="http://schemas.openxmlformats.org/officeDocument/2006/relationships/image" Target="../media/image216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206.png"/><Relationship Id="rId66" Type="http://schemas.openxmlformats.org/officeDocument/2006/relationships/image" Target="../media/image214.png"/><Relationship Id="rId5" Type="http://schemas.openxmlformats.org/officeDocument/2006/relationships/image" Target="../media/image4.png"/><Relationship Id="rId61" Type="http://schemas.openxmlformats.org/officeDocument/2006/relationships/image" Target="../media/image209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204.png"/><Relationship Id="rId64" Type="http://schemas.openxmlformats.org/officeDocument/2006/relationships/image" Target="../media/image212.png"/><Relationship Id="rId69" Type="http://schemas.openxmlformats.org/officeDocument/2006/relationships/image" Target="../media/image21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207.png"/><Relationship Id="rId67" Type="http://schemas.openxmlformats.org/officeDocument/2006/relationships/image" Target="../media/image21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202.png"/><Relationship Id="rId62" Type="http://schemas.openxmlformats.org/officeDocument/2006/relationships/image" Target="../media/image2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205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208.png"/><Relationship Id="rId65" Type="http://schemas.openxmlformats.org/officeDocument/2006/relationships/image" Target="../media/image21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20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94.png"/><Relationship Id="rId18" Type="http://schemas.openxmlformats.org/officeDocument/2006/relationships/image" Target="../media/image237.png"/><Relationship Id="rId26" Type="http://schemas.openxmlformats.org/officeDocument/2006/relationships/image" Target="../media/image245.png"/><Relationship Id="rId3" Type="http://schemas.openxmlformats.org/officeDocument/2006/relationships/image" Target="../media/image224.png"/><Relationship Id="rId21" Type="http://schemas.openxmlformats.org/officeDocument/2006/relationships/image" Target="../media/image240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6.png"/><Relationship Id="rId25" Type="http://schemas.openxmlformats.org/officeDocument/2006/relationships/image" Target="../media/image244.png"/><Relationship Id="rId2" Type="http://schemas.openxmlformats.org/officeDocument/2006/relationships/image" Target="../media/image223.png"/><Relationship Id="rId16" Type="http://schemas.openxmlformats.org/officeDocument/2006/relationships/image" Target="../media/image235.png"/><Relationship Id="rId20" Type="http://schemas.openxmlformats.org/officeDocument/2006/relationships/image" Target="../media/image239.png"/><Relationship Id="rId29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image" Target="../media/image243.png"/><Relationship Id="rId5" Type="http://schemas.openxmlformats.org/officeDocument/2006/relationships/image" Target="../media/image63.png"/><Relationship Id="rId15" Type="http://schemas.openxmlformats.org/officeDocument/2006/relationships/image" Target="../media/image234.png"/><Relationship Id="rId23" Type="http://schemas.openxmlformats.org/officeDocument/2006/relationships/image" Target="../media/image242.png"/><Relationship Id="rId28" Type="http://schemas.openxmlformats.org/officeDocument/2006/relationships/image" Target="../media/image247.png"/><Relationship Id="rId10" Type="http://schemas.openxmlformats.org/officeDocument/2006/relationships/image" Target="../media/image230.png"/><Relationship Id="rId19" Type="http://schemas.openxmlformats.org/officeDocument/2006/relationships/image" Target="../media/image238.png"/><Relationship Id="rId4" Type="http://schemas.openxmlformats.org/officeDocument/2006/relationships/image" Target="../media/image225.png"/><Relationship Id="rId9" Type="http://schemas.openxmlformats.org/officeDocument/2006/relationships/image" Target="../media/image229.png"/><Relationship Id="rId14" Type="http://schemas.openxmlformats.org/officeDocument/2006/relationships/image" Target="../media/image233.png"/><Relationship Id="rId22" Type="http://schemas.openxmlformats.org/officeDocument/2006/relationships/image" Target="../media/image241.png"/><Relationship Id="rId27" Type="http://schemas.openxmlformats.org/officeDocument/2006/relationships/image" Target="../media/image2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13" Type="http://schemas.openxmlformats.org/officeDocument/2006/relationships/image" Target="../media/image260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49.jpg"/><Relationship Id="rId16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5" Type="http://schemas.openxmlformats.org/officeDocument/2006/relationships/image" Target="../media/image26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Relationship Id="rId14" Type="http://schemas.openxmlformats.org/officeDocument/2006/relationships/image" Target="../media/image2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5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jpg"/><Relationship Id="rId15" Type="http://schemas.openxmlformats.org/officeDocument/2006/relationships/image" Target="../media/image277.png"/><Relationship Id="rId10" Type="http://schemas.openxmlformats.org/officeDocument/2006/relationships/image" Target="../media/image272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Relationship Id="rId14" Type="http://schemas.openxmlformats.org/officeDocument/2006/relationships/image" Target="../media/image2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29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296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294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297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2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295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2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09.png"/><Relationship Id="rId3" Type="http://schemas.openxmlformats.org/officeDocument/2006/relationships/image" Target="../media/image300.png"/><Relationship Id="rId7" Type="http://schemas.openxmlformats.org/officeDocument/2006/relationships/image" Target="../media/image304.png"/><Relationship Id="rId12" Type="http://schemas.openxmlformats.org/officeDocument/2006/relationships/image" Target="../media/image112.png"/><Relationship Id="rId17" Type="http://schemas.openxmlformats.org/officeDocument/2006/relationships/image" Target="../media/image313.png"/><Relationship Id="rId2" Type="http://schemas.openxmlformats.org/officeDocument/2006/relationships/image" Target="../media/image299.png"/><Relationship Id="rId16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11" Type="http://schemas.openxmlformats.org/officeDocument/2006/relationships/image" Target="../media/image308.png"/><Relationship Id="rId5" Type="http://schemas.openxmlformats.org/officeDocument/2006/relationships/image" Target="../media/image302.png"/><Relationship Id="rId15" Type="http://schemas.openxmlformats.org/officeDocument/2006/relationships/image" Target="../media/image311.png"/><Relationship Id="rId10" Type="http://schemas.openxmlformats.org/officeDocument/2006/relationships/image" Target="../media/image307.png"/><Relationship Id="rId4" Type="http://schemas.openxmlformats.org/officeDocument/2006/relationships/image" Target="../media/image301.png"/><Relationship Id="rId9" Type="http://schemas.openxmlformats.org/officeDocument/2006/relationships/image" Target="../media/image306.png"/><Relationship Id="rId14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25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12" Type="http://schemas.openxmlformats.org/officeDocument/2006/relationships/image" Target="../media/image324.png"/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11" Type="http://schemas.openxmlformats.org/officeDocument/2006/relationships/image" Target="../media/image323.png"/><Relationship Id="rId5" Type="http://schemas.openxmlformats.org/officeDocument/2006/relationships/image" Target="../media/image317.png"/><Relationship Id="rId10" Type="http://schemas.openxmlformats.org/officeDocument/2006/relationships/image" Target="../media/image322.png"/><Relationship Id="rId4" Type="http://schemas.openxmlformats.org/officeDocument/2006/relationships/image" Target="../media/image316.png"/><Relationship Id="rId9" Type="http://schemas.openxmlformats.org/officeDocument/2006/relationships/image" Target="../media/image3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327.jpg"/><Relationship Id="rId7" Type="http://schemas.openxmlformats.org/officeDocument/2006/relationships/image" Target="../media/image331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35.png"/><Relationship Id="rId5" Type="http://schemas.openxmlformats.org/officeDocument/2006/relationships/image" Target="../media/image329.png"/><Relationship Id="rId10" Type="http://schemas.openxmlformats.org/officeDocument/2006/relationships/image" Target="../media/image334.png"/><Relationship Id="rId4" Type="http://schemas.openxmlformats.org/officeDocument/2006/relationships/image" Target="../media/image328.png"/><Relationship Id="rId9" Type="http://schemas.openxmlformats.org/officeDocument/2006/relationships/image" Target="../media/image3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g"/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g"/><Relationship Id="rId3" Type="http://schemas.openxmlformats.org/officeDocument/2006/relationships/image" Target="../media/image339.png"/><Relationship Id="rId7" Type="http://schemas.openxmlformats.org/officeDocument/2006/relationships/image" Target="../media/image343.jp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346.jpg"/><Relationship Id="rId7" Type="http://schemas.openxmlformats.org/officeDocument/2006/relationships/image" Target="../media/image350.png"/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10" Type="http://schemas.openxmlformats.org/officeDocument/2006/relationships/image" Target="../media/image353.png"/><Relationship Id="rId4" Type="http://schemas.openxmlformats.org/officeDocument/2006/relationships/image" Target="../media/image347.png"/><Relationship Id="rId9" Type="http://schemas.openxmlformats.org/officeDocument/2006/relationships/image" Target="../media/image35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355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356.jp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3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image" Target="../media/image368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12" Type="http://schemas.openxmlformats.org/officeDocument/2006/relationships/image" Target="../media/image367.png"/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1.png"/><Relationship Id="rId11" Type="http://schemas.openxmlformats.org/officeDocument/2006/relationships/image" Target="../media/image366.png"/><Relationship Id="rId5" Type="http://schemas.openxmlformats.org/officeDocument/2006/relationships/image" Target="../media/image360.png"/><Relationship Id="rId10" Type="http://schemas.openxmlformats.org/officeDocument/2006/relationships/image" Target="../media/image365.png"/><Relationship Id="rId4" Type="http://schemas.openxmlformats.org/officeDocument/2006/relationships/image" Target="../media/image359.png"/><Relationship Id="rId9" Type="http://schemas.openxmlformats.org/officeDocument/2006/relationships/image" Target="../media/image364.png"/><Relationship Id="rId14" Type="http://schemas.openxmlformats.org/officeDocument/2006/relationships/image" Target="../media/image369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379.png"/><Relationship Id="rId68" Type="http://schemas.openxmlformats.org/officeDocument/2006/relationships/image" Target="../media/image384.png"/><Relationship Id="rId7" Type="http://schemas.openxmlformats.org/officeDocument/2006/relationships/image" Target="../media/image6.png"/><Relationship Id="rId71" Type="http://schemas.openxmlformats.org/officeDocument/2006/relationships/image" Target="../media/image38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374.png"/><Relationship Id="rId66" Type="http://schemas.openxmlformats.org/officeDocument/2006/relationships/image" Target="../media/image382.png"/><Relationship Id="rId5" Type="http://schemas.openxmlformats.org/officeDocument/2006/relationships/image" Target="../media/image4.png"/><Relationship Id="rId61" Type="http://schemas.openxmlformats.org/officeDocument/2006/relationships/image" Target="../media/image377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372.png"/><Relationship Id="rId64" Type="http://schemas.openxmlformats.org/officeDocument/2006/relationships/image" Target="../media/image380.png"/><Relationship Id="rId69" Type="http://schemas.openxmlformats.org/officeDocument/2006/relationships/image" Target="../media/image38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375.png"/><Relationship Id="rId67" Type="http://schemas.openxmlformats.org/officeDocument/2006/relationships/image" Target="../media/image383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370.jpg"/><Relationship Id="rId62" Type="http://schemas.openxmlformats.org/officeDocument/2006/relationships/image" Target="../media/image378.png"/><Relationship Id="rId70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373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376.png"/><Relationship Id="rId65" Type="http://schemas.openxmlformats.org/officeDocument/2006/relationships/image" Target="../media/image38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3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396.png"/><Relationship Id="rId63" Type="http://schemas.openxmlformats.org/officeDocument/2006/relationships/image" Target="../media/image40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399.png"/><Relationship Id="rId5" Type="http://schemas.openxmlformats.org/officeDocument/2006/relationships/image" Target="../media/image4.png"/><Relationship Id="rId61" Type="http://schemas.openxmlformats.org/officeDocument/2006/relationships/image" Target="../media/image40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397.png"/><Relationship Id="rId64" Type="http://schemas.openxmlformats.org/officeDocument/2006/relationships/image" Target="../media/image404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140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395.png"/><Relationship Id="rId6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398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400.png"/><Relationship Id="rId65" Type="http://schemas.openxmlformats.org/officeDocument/2006/relationships/image" Target="../media/image40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image" Target="../media/image80.jp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414.png"/><Relationship Id="rId68" Type="http://schemas.openxmlformats.org/officeDocument/2006/relationships/image" Target="../media/image41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397.png"/><Relationship Id="rId66" Type="http://schemas.openxmlformats.org/officeDocument/2006/relationships/image" Target="../media/image416.png"/><Relationship Id="rId74" Type="http://schemas.openxmlformats.org/officeDocument/2006/relationships/image" Target="../media/image424.png"/><Relationship Id="rId5" Type="http://schemas.openxmlformats.org/officeDocument/2006/relationships/image" Target="../media/image4.png"/><Relationship Id="rId61" Type="http://schemas.openxmlformats.org/officeDocument/2006/relationships/image" Target="../media/image412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08.png"/><Relationship Id="rId64" Type="http://schemas.openxmlformats.org/officeDocument/2006/relationships/image" Target="../media/image140.png"/><Relationship Id="rId69" Type="http://schemas.openxmlformats.org/officeDocument/2006/relationships/image" Target="../media/image419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422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410.png"/><Relationship Id="rId67" Type="http://schemas.openxmlformats.org/officeDocument/2006/relationships/image" Target="../media/image417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06.png"/><Relationship Id="rId62" Type="http://schemas.openxmlformats.org/officeDocument/2006/relationships/image" Target="../media/image413.png"/><Relationship Id="rId70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409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411.png"/><Relationship Id="rId65" Type="http://schemas.openxmlformats.org/officeDocument/2006/relationships/image" Target="../media/image415.png"/><Relationship Id="rId73" Type="http://schemas.openxmlformats.org/officeDocument/2006/relationships/image" Target="../media/image4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407.png"/><Relationship Id="rId7" Type="http://schemas.openxmlformats.org/officeDocument/2006/relationships/image" Target="../media/image6.png"/><Relationship Id="rId71" Type="http://schemas.openxmlformats.org/officeDocument/2006/relationships/image" Target="../media/image421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426.png"/><Relationship Id="rId63" Type="http://schemas.openxmlformats.org/officeDocument/2006/relationships/image" Target="../media/image43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429.png"/><Relationship Id="rId66" Type="http://schemas.openxmlformats.org/officeDocument/2006/relationships/image" Target="../media/image437.png"/><Relationship Id="rId5" Type="http://schemas.openxmlformats.org/officeDocument/2006/relationships/image" Target="../media/image4.png"/><Relationship Id="rId61" Type="http://schemas.openxmlformats.org/officeDocument/2006/relationships/image" Target="../media/image432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27.png"/><Relationship Id="rId64" Type="http://schemas.openxmlformats.org/officeDocument/2006/relationships/image" Target="../media/image43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430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25.jpg"/><Relationship Id="rId62" Type="http://schemas.openxmlformats.org/officeDocument/2006/relationships/image" Target="../media/image4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428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431.png"/><Relationship Id="rId65" Type="http://schemas.openxmlformats.org/officeDocument/2006/relationships/image" Target="../media/image43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444.png"/><Relationship Id="rId68" Type="http://schemas.openxmlformats.org/officeDocument/2006/relationships/image" Target="../media/image4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440.png"/><Relationship Id="rId66" Type="http://schemas.openxmlformats.org/officeDocument/2006/relationships/image" Target="../media/image447.png"/><Relationship Id="rId5" Type="http://schemas.openxmlformats.org/officeDocument/2006/relationships/image" Target="../media/image4.png"/><Relationship Id="rId61" Type="http://schemas.openxmlformats.org/officeDocument/2006/relationships/image" Target="../media/image443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39.png"/><Relationship Id="rId64" Type="http://schemas.openxmlformats.org/officeDocument/2006/relationships/image" Target="../media/image445.png"/><Relationship Id="rId69" Type="http://schemas.openxmlformats.org/officeDocument/2006/relationships/image" Target="../media/image450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441.png"/><Relationship Id="rId67" Type="http://schemas.openxmlformats.org/officeDocument/2006/relationships/image" Target="../media/image44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38.png"/><Relationship Id="rId62" Type="http://schemas.openxmlformats.org/officeDocument/2006/relationships/image" Target="../media/image94.png"/><Relationship Id="rId70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63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442.png"/><Relationship Id="rId65" Type="http://schemas.openxmlformats.org/officeDocument/2006/relationships/image" Target="../media/image44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2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3" Type="http://schemas.openxmlformats.org/officeDocument/2006/relationships/image" Target="../media/image453.png"/><Relationship Id="rId7" Type="http://schemas.openxmlformats.org/officeDocument/2006/relationships/image" Target="../media/image457.png"/><Relationship Id="rId12" Type="http://schemas.openxmlformats.org/officeDocument/2006/relationships/image" Target="../media/image462.jpg"/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6.png"/><Relationship Id="rId11" Type="http://schemas.openxmlformats.org/officeDocument/2006/relationships/image" Target="../media/image461.jpg"/><Relationship Id="rId5" Type="http://schemas.openxmlformats.org/officeDocument/2006/relationships/image" Target="../media/image455.png"/><Relationship Id="rId10" Type="http://schemas.openxmlformats.org/officeDocument/2006/relationships/image" Target="../media/image460.png"/><Relationship Id="rId4" Type="http://schemas.openxmlformats.org/officeDocument/2006/relationships/image" Target="../media/image454.png"/><Relationship Id="rId9" Type="http://schemas.openxmlformats.org/officeDocument/2006/relationships/image" Target="../media/image459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470.png"/><Relationship Id="rId68" Type="http://schemas.openxmlformats.org/officeDocument/2006/relationships/image" Target="../media/image475.png"/><Relationship Id="rId7" Type="http://schemas.openxmlformats.org/officeDocument/2006/relationships/image" Target="../media/image6.png"/><Relationship Id="rId71" Type="http://schemas.openxmlformats.org/officeDocument/2006/relationships/image" Target="../media/image47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466.png"/><Relationship Id="rId66" Type="http://schemas.openxmlformats.org/officeDocument/2006/relationships/image" Target="../media/image473.png"/><Relationship Id="rId5" Type="http://schemas.openxmlformats.org/officeDocument/2006/relationships/image" Target="../media/image4.png"/><Relationship Id="rId61" Type="http://schemas.openxmlformats.org/officeDocument/2006/relationships/image" Target="../media/image468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64.png"/><Relationship Id="rId64" Type="http://schemas.openxmlformats.org/officeDocument/2006/relationships/image" Target="../media/image471.png"/><Relationship Id="rId69" Type="http://schemas.openxmlformats.org/officeDocument/2006/relationships/image" Target="../media/image476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467.png"/><Relationship Id="rId67" Type="http://schemas.openxmlformats.org/officeDocument/2006/relationships/image" Target="../media/image474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63.png"/><Relationship Id="rId62" Type="http://schemas.openxmlformats.org/officeDocument/2006/relationships/image" Target="../media/image469.png"/><Relationship Id="rId70" Type="http://schemas.openxmlformats.org/officeDocument/2006/relationships/image" Target="../media/image4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465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94.png"/><Relationship Id="rId65" Type="http://schemas.openxmlformats.org/officeDocument/2006/relationships/image" Target="../media/image4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480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81.jp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483.jpg"/><Relationship Id="rId63" Type="http://schemas.openxmlformats.org/officeDocument/2006/relationships/image" Target="../media/image49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486.png"/><Relationship Id="rId5" Type="http://schemas.openxmlformats.org/officeDocument/2006/relationships/image" Target="../media/image4.png"/><Relationship Id="rId61" Type="http://schemas.openxmlformats.org/officeDocument/2006/relationships/image" Target="../media/image489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84.jpg"/><Relationship Id="rId64" Type="http://schemas.openxmlformats.org/officeDocument/2006/relationships/image" Target="../media/image492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487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82.png"/><Relationship Id="rId6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485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488.png"/><Relationship Id="rId65" Type="http://schemas.openxmlformats.org/officeDocument/2006/relationships/image" Target="../media/image49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495.jpg"/><Relationship Id="rId63" Type="http://schemas.openxmlformats.org/officeDocument/2006/relationships/image" Target="../media/image50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498.png"/><Relationship Id="rId5" Type="http://schemas.openxmlformats.org/officeDocument/2006/relationships/image" Target="../media/image4.png"/><Relationship Id="rId61" Type="http://schemas.openxmlformats.org/officeDocument/2006/relationships/image" Target="../media/image50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496.jpg"/><Relationship Id="rId64" Type="http://schemas.openxmlformats.org/officeDocument/2006/relationships/image" Target="../media/image504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499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494.png"/><Relationship Id="rId6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497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0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514.png"/><Relationship Id="rId68" Type="http://schemas.openxmlformats.org/officeDocument/2006/relationships/image" Target="../media/image5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09.png"/><Relationship Id="rId66" Type="http://schemas.openxmlformats.org/officeDocument/2006/relationships/image" Target="../media/image517.png"/><Relationship Id="rId74" Type="http://schemas.openxmlformats.org/officeDocument/2006/relationships/image" Target="../media/image525.png"/><Relationship Id="rId5" Type="http://schemas.openxmlformats.org/officeDocument/2006/relationships/image" Target="../media/image4.png"/><Relationship Id="rId61" Type="http://schemas.openxmlformats.org/officeDocument/2006/relationships/image" Target="../media/image512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07.png"/><Relationship Id="rId64" Type="http://schemas.openxmlformats.org/officeDocument/2006/relationships/image" Target="../media/image515.png"/><Relationship Id="rId69" Type="http://schemas.openxmlformats.org/officeDocument/2006/relationships/image" Target="../media/image520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523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10.png"/><Relationship Id="rId67" Type="http://schemas.openxmlformats.org/officeDocument/2006/relationships/image" Target="../media/image51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05.png"/><Relationship Id="rId62" Type="http://schemas.openxmlformats.org/officeDocument/2006/relationships/image" Target="../media/image513.png"/><Relationship Id="rId70" Type="http://schemas.openxmlformats.org/officeDocument/2006/relationships/image" Target="../media/image521.png"/><Relationship Id="rId75" Type="http://schemas.openxmlformats.org/officeDocument/2006/relationships/image" Target="../media/image5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08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11.png"/><Relationship Id="rId65" Type="http://schemas.openxmlformats.org/officeDocument/2006/relationships/image" Target="../media/image516.png"/><Relationship Id="rId73" Type="http://schemas.openxmlformats.org/officeDocument/2006/relationships/image" Target="../media/image52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06.png"/><Relationship Id="rId76" Type="http://schemas.openxmlformats.org/officeDocument/2006/relationships/image" Target="../media/image527.png"/><Relationship Id="rId7" Type="http://schemas.openxmlformats.org/officeDocument/2006/relationships/image" Target="../media/image6.png"/><Relationship Id="rId71" Type="http://schemas.openxmlformats.org/officeDocument/2006/relationships/image" Target="../media/image5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jpg"/><Relationship Id="rId2" Type="http://schemas.openxmlformats.org/officeDocument/2006/relationships/image" Target="../media/image52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2" Type="http://schemas.openxmlformats.org/officeDocument/2006/relationships/image" Target="../media/image107.png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png"/><Relationship Id="rId3" Type="http://schemas.openxmlformats.org/officeDocument/2006/relationships/image" Target="../media/image531.jpg"/><Relationship Id="rId7" Type="http://schemas.openxmlformats.org/officeDocument/2006/relationships/image" Target="../media/image534.png"/><Relationship Id="rId12" Type="http://schemas.openxmlformats.org/officeDocument/2006/relationships/image" Target="../media/image539.png"/><Relationship Id="rId2" Type="http://schemas.openxmlformats.org/officeDocument/2006/relationships/image" Target="../media/image5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0.png"/><Relationship Id="rId11" Type="http://schemas.openxmlformats.org/officeDocument/2006/relationships/image" Target="../media/image538.png"/><Relationship Id="rId5" Type="http://schemas.openxmlformats.org/officeDocument/2006/relationships/image" Target="../media/image533.png"/><Relationship Id="rId10" Type="http://schemas.openxmlformats.org/officeDocument/2006/relationships/image" Target="../media/image537.png"/><Relationship Id="rId4" Type="http://schemas.openxmlformats.org/officeDocument/2006/relationships/image" Target="../media/image532.jpg"/><Relationship Id="rId9" Type="http://schemas.openxmlformats.org/officeDocument/2006/relationships/image" Target="../media/image536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44.png"/><Relationship Id="rId5" Type="http://schemas.openxmlformats.org/officeDocument/2006/relationships/image" Target="../media/image4.png"/><Relationship Id="rId61" Type="http://schemas.openxmlformats.org/officeDocument/2006/relationships/image" Target="../media/image547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42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40.png"/><Relationship Id="rId62" Type="http://schemas.openxmlformats.org/officeDocument/2006/relationships/image" Target="../media/image5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43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46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06.png"/><Relationship Id="rId63" Type="http://schemas.openxmlformats.org/officeDocument/2006/relationships/image" Target="../media/image55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52.png"/><Relationship Id="rId5" Type="http://schemas.openxmlformats.org/officeDocument/2006/relationships/image" Target="../media/image4.png"/><Relationship Id="rId61" Type="http://schemas.openxmlformats.org/officeDocument/2006/relationships/image" Target="../media/image555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0.png"/><Relationship Id="rId64" Type="http://schemas.openxmlformats.org/officeDocument/2006/relationships/image" Target="../media/image558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53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49.png"/><Relationship Id="rId62" Type="http://schemas.openxmlformats.org/officeDocument/2006/relationships/image" Target="../media/image5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51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54.png"/><Relationship Id="rId65" Type="http://schemas.openxmlformats.org/officeDocument/2006/relationships/image" Target="../media/image55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567.png"/><Relationship Id="rId68" Type="http://schemas.openxmlformats.org/officeDocument/2006/relationships/image" Target="../media/image57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70.png"/><Relationship Id="rId66" Type="http://schemas.openxmlformats.org/officeDocument/2006/relationships/image" Target="../media/image570.png"/><Relationship Id="rId74" Type="http://schemas.openxmlformats.org/officeDocument/2006/relationships/image" Target="../media/image577.png"/><Relationship Id="rId5" Type="http://schemas.openxmlformats.org/officeDocument/2006/relationships/image" Target="../media/image4.png"/><Relationship Id="rId61" Type="http://schemas.openxmlformats.org/officeDocument/2006/relationships/image" Target="../media/image565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63.png"/><Relationship Id="rId64" Type="http://schemas.openxmlformats.org/officeDocument/2006/relationships/image" Target="../media/image568.png"/><Relationship Id="rId69" Type="http://schemas.openxmlformats.org/officeDocument/2006/relationships/image" Target="../media/image94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575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63.png"/><Relationship Id="rId67" Type="http://schemas.openxmlformats.org/officeDocument/2006/relationships/image" Target="../media/image571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60.png"/><Relationship Id="rId62" Type="http://schemas.openxmlformats.org/officeDocument/2006/relationships/image" Target="../media/image566.png"/><Relationship Id="rId70" Type="http://schemas.openxmlformats.org/officeDocument/2006/relationships/image" Target="../media/image573.png"/><Relationship Id="rId75" Type="http://schemas.openxmlformats.org/officeDocument/2006/relationships/image" Target="../media/image5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2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64.png"/><Relationship Id="rId65" Type="http://schemas.openxmlformats.org/officeDocument/2006/relationships/image" Target="../media/image569.png"/><Relationship Id="rId73" Type="http://schemas.openxmlformats.org/officeDocument/2006/relationships/image" Target="../media/image57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61.png"/><Relationship Id="rId76" Type="http://schemas.openxmlformats.org/officeDocument/2006/relationships/image" Target="../media/image579.png"/><Relationship Id="rId7" Type="http://schemas.openxmlformats.org/officeDocument/2006/relationships/image" Target="../media/image6.png"/><Relationship Id="rId71" Type="http://schemas.openxmlformats.org/officeDocument/2006/relationships/image" Target="../media/image5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31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jp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jpg"/><Relationship Id="rId9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jpg"/><Relationship Id="rId10" Type="http://schemas.openxmlformats.org/officeDocument/2006/relationships/image" Target="../media/image168.png"/><Relationship Id="rId4" Type="http://schemas.openxmlformats.org/officeDocument/2006/relationships/image" Target="../media/image162.jpg"/><Relationship Id="rId9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3" Type="http://schemas.openxmlformats.org/officeDocument/2006/relationships/image" Target="../media/image171.jpg"/><Relationship Id="rId21" Type="http://schemas.openxmlformats.org/officeDocument/2006/relationships/image" Target="../media/image189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image" Target="../media/image170.jpg"/><Relationship Id="rId16" Type="http://schemas.openxmlformats.org/officeDocument/2006/relationships/image" Target="../media/image184.png"/><Relationship Id="rId20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19" Type="http://schemas.openxmlformats.org/officeDocument/2006/relationships/image" Target="../media/image187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192.png"/><Relationship Id="rId63" Type="http://schemas.openxmlformats.org/officeDocument/2006/relationships/image" Target="../media/image20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195.png"/><Relationship Id="rId5" Type="http://schemas.openxmlformats.org/officeDocument/2006/relationships/image" Target="../media/image4.png"/><Relationship Id="rId61" Type="http://schemas.openxmlformats.org/officeDocument/2006/relationships/image" Target="../media/image198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193.png"/><Relationship Id="rId64" Type="http://schemas.openxmlformats.org/officeDocument/2006/relationships/image" Target="../media/image201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19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191.jpg"/><Relationship Id="rId6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194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19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3396" y="935736"/>
            <a:ext cx="9693402" cy="1009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5049" y="1056894"/>
            <a:ext cx="9118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Radwaste</a:t>
            </a:r>
            <a:r>
              <a:rPr sz="3600" spc="-7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stories,</a:t>
            </a:r>
            <a:r>
              <a:rPr sz="3600" spc="-4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and</a:t>
            </a:r>
            <a:r>
              <a:rPr sz="3600" spc="-5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some</a:t>
            </a:r>
            <a:r>
              <a:rPr sz="3600" spc="-4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general</a:t>
            </a:r>
            <a:r>
              <a:rPr sz="3600" spc="-6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lessons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480059" y="2482595"/>
            <a:ext cx="10522585" cy="1214120"/>
            <a:chOff x="480059" y="2482595"/>
            <a:chExt cx="10522585" cy="12141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059" y="2482595"/>
              <a:ext cx="10522458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059" y="2909315"/>
              <a:ext cx="6407658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88340" y="2575941"/>
            <a:ext cx="997458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(With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mining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oil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areas,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because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that’s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mainly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involved…)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80059" y="4445508"/>
            <a:ext cx="7808595" cy="787400"/>
            <a:chOff x="480059" y="4445508"/>
            <a:chExt cx="7808595" cy="7874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59" y="4445508"/>
              <a:ext cx="1357122" cy="7871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0076" y="4445508"/>
              <a:ext cx="6918198" cy="78714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424939" y="5533644"/>
            <a:ext cx="7133590" cy="680720"/>
            <a:chOff x="1424939" y="5533644"/>
            <a:chExt cx="7133590" cy="68072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4939" y="5533644"/>
              <a:ext cx="508266" cy="6804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0867" y="5533644"/>
              <a:ext cx="6116574" cy="6804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82255" y="5571744"/>
              <a:ext cx="453402" cy="4671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75804" y="5533644"/>
              <a:ext cx="982218" cy="68046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75640" y="4538929"/>
            <a:ext cx="7718425" cy="146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Mark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Sonter,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Radiation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Advice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Solutions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P/L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400">
              <a:latin typeface="Arial"/>
              <a:cs typeface="Arial"/>
            </a:endParaRPr>
          </a:p>
          <a:p>
            <a:pPr marL="939800">
              <a:lnSpc>
                <a:spcPct val="100000"/>
              </a:lnSpc>
              <a:spcBef>
                <a:spcPts val="5"/>
              </a:spcBef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i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i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ARPANSA</a:t>
            </a:r>
            <a:r>
              <a:rPr sz="24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Licence</a:t>
            </a:r>
            <a:r>
              <a:rPr sz="24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Holders’</a:t>
            </a:r>
            <a:r>
              <a:rPr sz="24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Forum,</a:t>
            </a:r>
            <a:r>
              <a:rPr sz="24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r>
              <a:rPr sz="2400" i="1" baseline="2430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400" i="1" spc="217" baseline="24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807719" y="211836"/>
            <a:ext cx="6256020" cy="643432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363968" y="1072896"/>
            <a:ext cx="3893058" cy="677417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7363968" y="2170176"/>
            <a:ext cx="4323080" cy="1043305"/>
            <a:chOff x="7363968" y="2170176"/>
            <a:chExt cx="4323080" cy="1043305"/>
          </a:xfrm>
        </p:grpSpPr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363968" y="2170176"/>
              <a:ext cx="2945129" cy="67741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966960" y="2374392"/>
              <a:ext cx="393966" cy="46405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018776" y="2170176"/>
              <a:ext cx="640842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317480" y="2374392"/>
              <a:ext cx="393966" cy="4640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453116" y="2170176"/>
              <a:ext cx="1233677" cy="6774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363968" y="2535936"/>
              <a:ext cx="2775966" cy="677418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7504303" y="1151382"/>
            <a:ext cx="39382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Rum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Jungle: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started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1952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Arial"/>
              <a:cs typeface="Arial"/>
            </a:endParaRPr>
          </a:p>
          <a:p>
            <a:pPr marL="50800" marR="431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Produced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3700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aseline="-2083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aseline="-20833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400" spc="284" baseline="-208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period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1970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7363968" y="3633215"/>
            <a:ext cx="4592955" cy="1043305"/>
            <a:chOff x="7363968" y="3633215"/>
            <a:chExt cx="4592955" cy="1043305"/>
          </a:xfrm>
        </p:grpSpPr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363968" y="3633215"/>
              <a:ext cx="4592574" cy="67741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363968" y="3998975"/>
              <a:ext cx="4082033" cy="677418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7542403" y="3712209"/>
            <a:ext cx="41294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179955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Underground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exploration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shaft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drives,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but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production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7363968" y="4364735"/>
            <a:ext cx="4116070" cy="1591945"/>
            <a:chOff x="7363968" y="4364735"/>
            <a:chExt cx="4116070" cy="1591945"/>
          </a:xfrm>
        </p:grpSpPr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363968" y="4364735"/>
              <a:ext cx="4115562" cy="67741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363968" y="4913375"/>
              <a:ext cx="1590294" cy="67741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551164" y="4913375"/>
              <a:ext cx="1687829" cy="6774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835896" y="4913375"/>
              <a:ext cx="1239774" cy="67741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363968" y="5279135"/>
              <a:ext cx="1419605" cy="67741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380476" y="5279135"/>
              <a:ext cx="741426" cy="677418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7542403" y="4261337"/>
            <a:ext cx="3735704" cy="1488440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several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pits.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Copper</a:t>
            </a:r>
            <a:r>
              <a:rPr sz="24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(sulphides)</a:t>
            </a:r>
            <a:r>
              <a:rPr sz="24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also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..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6400" y="477012"/>
            <a:ext cx="8801100" cy="5923915"/>
            <a:chOff x="1676400" y="477012"/>
            <a:chExt cx="8801100" cy="5923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400" y="477012"/>
              <a:ext cx="8801100" cy="59237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8327" y="512064"/>
              <a:ext cx="5930646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8327" y="938784"/>
              <a:ext cx="2664714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5935" y="938784"/>
              <a:ext cx="1634489" cy="787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2379" y="938784"/>
              <a:ext cx="1674114" cy="78714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57496" y="605154"/>
            <a:ext cx="53879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00"/>
                </a:solidFill>
                <a:latin typeface="Arial"/>
                <a:cs typeface="Arial"/>
              </a:rPr>
              <a:t>White’s</a:t>
            </a:r>
            <a:r>
              <a:rPr sz="2800" b="1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Open</a:t>
            </a:r>
            <a:r>
              <a:rPr sz="28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Cut,</a:t>
            </a:r>
            <a:r>
              <a:rPr sz="2800" b="1" spc="-1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completed</a:t>
            </a:r>
            <a:r>
              <a:rPr sz="28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depth</a:t>
            </a:r>
            <a:r>
              <a:rPr sz="28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8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107</a:t>
            </a:r>
            <a:r>
              <a:rPr sz="28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metres</a:t>
            </a:r>
            <a:r>
              <a:rPr sz="2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28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FFFF00"/>
                </a:solidFill>
                <a:latin typeface="Arial"/>
                <a:cs typeface="Arial"/>
              </a:rPr>
              <a:t>1958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93720" y="428244"/>
            <a:ext cx="6160770" cy="1009650"/>
            <a:chOff x="3093720" y="428244"/>
            <a:chExt cx="6160770" cy="1009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3720" y="428244"/>
              <a:ext cx="3163061" cy="1009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8612" y="428244"/>
              <a:ext cx="750570" cy="10096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9027" y="428244"/>
              <a:ext cx="3315462" cy="10096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65372" y="548766"/>
            <a:ext cx="5464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Rum</a:t>
            </a:r>
            <a:r>
              <a:rPr sz="3600" spc="-5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Jungle</a:t>
            </a:r>
            <a:r>
              <a:rPr sz="3600" spc="-8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-</a:t>
            </a:r>
            <a:r>
              <a:rPr sz="3600" spc="-5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Two</a:t>
            </a:r>
            <a:r>
              <a:rPr sz="3600" spc="-4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Impacts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557783" y="1546860"/>
            <a:ext cx="10932795" cy="1043305"/>
            <a:chOff x="557783" y="1546860"/>
            <a:chExt cx="10932795" cy="10433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3" y="1648980"/>
              <a:ext cx="502145" cy="5112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439" y="1546860"/>
              <a:ext cx="10528554" cy="677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3439" y="1912620"/>
              <a:ext cx="470141" cy="6774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0495" y="1912620"/>
              <a:ext cx="7218426" cy="6774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35824" y="1912620"/>
              <a:ext cx="1486662" cy="6774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01683" y="1912620"/>
              <a:ext cx="2352294" cy="6774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50879" y="1912620"/>
              <a:ext cx="639318" cy="677417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57783" y="2790444"/>
            <a:ext cx="10920730" cy="1409065"/>
            <a:chOff x="557783" y="2790444"/>
            <a:chExt cx="10920730" cy="140906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3" y="2892564"/>
              <a:ext cx="502145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3439" y="2790444"/>
              <a:ext cx="4591050" cy="6774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41392" y="2790444"/>
              <a:ext cx="505206" cy="6774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43499" y="2790444"/>
              <a:ext cx="5202174" cy="6774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42576" y="2790444"/>
              <a:ext cx="1535429" cy="6774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3439" y="3156204"/>
              <a:ext cx="6233922" cy="6774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45224" y="3360420"/>
              <a:ext cx="393966" cy="4640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97039" y="3156204"/>
              <a:ext cx="843533" cy="6774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8436" y="3360420"/>
              <a:ext cx="509777" cy="46405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66076" y="3156204"/>
              <a:ext cx="3659885" cy="6774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53439" y="3521963"/>
              <a:ext cx="3233166" cy="6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83507" y="3521963"/>
              <a:ext cx="1366265" cy="6774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35068" y="3521963"/>
              <a:ext cx="4335018" cy="677418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57783" y="4399788"/>
            <a:ext cx="10290810" cy="677545"/>
            <a:chOff x="557783" y="4399788"/>
            <a:chExt cx="10290810" cy="677545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3" y="4501908"/>
              <a:ext cx="502145" cy="51128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3439" y="4399788"/>
              <a:ext cx="7756398" cy="6774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06740" y="4399788"/>
              <a:ext cx="1671066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64624" y="4399788"/>
              <a:ext cx="1283970" cy="67741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557783" y="5277611"/>
            <a:ext cx="11210290" cy="1043305"/>
            <a:chOff x="557783" y="5277611"/>
            <a:chExt cx="11210290" cy="1043305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3" y="5379719"/>
              <a:ext cx="502145" cy="5112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53439" y="5277611"/>
              <a:ext cx="7692390" cy="6774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42731" y="5277611"/>
              <a:ext cx="3624833" cy="6774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3439" y="5643371"/>
              <a:ext cx="2740914" cy="67741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24840" y="1625549"/>
            <a:ext cx="10871835" cy="4489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 indent="-342900">
              <a:lnSpc>
                <a:spcPct val="100000"/>
              </a:lnSpc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Release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Acid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Tailings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Liquor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(by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engineer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didn’t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understand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pH:</a:t>
            </a:r>
            <a:endParaRPr sz="2400">
              <a:latin typeface="Arial"/>
              <a:cs typeface="Arial"/>
            </a:endParaRPr>
          </a:p>
          <a:p>
            <a:pPr marL="4191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Oh,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mean</a:t>
            </a:r>
            <a:r>
              <a:rPr sz="24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mixing</a:t>
            </a:r>
            <a:r>
              <a:rPr sz="24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vols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pH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and pH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doesn’t</a:t>
            </a:r>
            <a:r>
              <a:rPr sz="24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pH 4</a:t>
            </a:r>
            <a:r>
              <a:rPr sz="24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?’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Arial"/>
              <a:cs typeface="Arial"/>
            </a:endParaRPr>
          </a:p>
          <a:p>
            <a:pPr marL="419100" marR="220979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Then,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Acid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Mine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Drainage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post-closure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bacterial leaching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sulphide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containing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Rock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Dumps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produced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baseline="-2083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400" baseline="-20833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400" spc="644" baseline="-208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released Cu,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killing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aquatic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East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Finniss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riverside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wetlands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vegetation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4191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418465" algn="l"/>
                <a:tab pos="4191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Ultimately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cleaned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cost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$18M;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further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followups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since..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419100" marR="1778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418465" algn="l"/>
                <a:tab pos="419100" algn="l"/>
              </a:tabLst>
            </a:pP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Tailings</a:t>
            </a:r>
            <a:r>
              <a:rPr sz="24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wet</a:t>
            </a:r>
            <a:r>
              <a:rPr sz="24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tropics</a:t>
            </a:r>
            <a:r>
              <a:rPr sz="2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nightmare</a:t>
            </a:r>
            <a:r>
              <a:rPr sz="24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(see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later discussion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re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Ranger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Uranium)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0768" y="339852"/>
            <a:ext cx="11132185" cy="6146800"/>
            <a:chOff x="810768" y="339852"/>
            <a:chExt cx="11132185" cy="6146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768" y="339852"/>
              <a:ext cx="10969752" cy="61462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880" y="694943"/>
              <a:ext cx="3986022" cy="8999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6739" y="694943"/>
              <a:ext cx="7546085" cy="8999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880" y="1182624"/>
              <a:ext cx="10595610" cy="8999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4880" y="1670304"/>
              <a:ext cx="1210818" cy="8999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1536" y="1670304"/>
              <a:ext cx="4950714" cy="89992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68568" y="1734312"/>
              <a:ext cx="2029206" cy="7932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94091" y="1670304"/>
              <a:ext cx="2547366" cy="8999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07296" y="1670304"/>
              <a:ext cx="669798" cy="8999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42932" y="1670304"/>
              <a:ext cx="1479042" cy="8999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4880" y="2157984"/>
              <a:ext cx="2250186" cy="89992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70632" y="2157984"/>
              <a:ext cx="4030218" cy="8999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66688" y="2157984"/>
              <a:ext cx="2766821" cy="8999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99348" y="2157984"/>
              <a:ext cx="759714" cy="89992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85163" y="800862"/>
            <a:ext cx="1038352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Arial"/>
                <a:cs typeface="Arial"/>
              </a:rPr>
              <a:t>Rum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Jungle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was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i="1" dirty="0">
                <a:latin typeface="Arial"/>
                <a:cs typeface="Arial"/>
              </a:rPr>
              <a:t>serious</a:t>
            </a:r>
            <a:r>
              <a:rPr sz="3200" i="1" spc="-35" dirty="0">
                <a:latin typeface="Arial"/>
                <a:cs typeface="Arial"/>
              </a:rPr>
              <a:t> </a:t>
            </a:r>
            <a:r>
              <a:rPr sz="3200" i="1" dirty="0">
                <a:latin typeface="Arial"/>
                <a:cs typeface="Arial"/>
              </a:rPr>
              <a:t>environmental</a:t>
            </a:r>
            <a:r>
              <a:rPr sz="3200" i="1" spc="-45" dirty="0">
                <a:latin typeface="Arial"/>
                <a:cs typeface="Arial"/>
              </a:rPr>
              <a:t> </a:t>
            </a:r>
            <a:r>
              <a:rPr sz="3200" i="1" spc="-10" dirty="0">
                <a:latin typeface="Arial"/>
                <a:cs typeface="Arial"/>
              </a:rPr>
              <a:t>embarrassment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AAEC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(and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to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CRA),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which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raised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question,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if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govt,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and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big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mining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company</a:t>
            </a:r>
            <a:r>
              <a:rPr sz="3200" b="1" dirty="0">
                <a:latin typeface="Arial"/>
                <a:cs typeface="Arial"/>
              </a:rPr>
              <a:t>,</a:t>
            </a:r>
            <a:r>
              <a:rPr sz="3200" b="1" spc="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on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cost-</a:t>
            </a:r>
            <a:r>
              <a:rPr sz="3200" b="1" spc="-20" dirty="0">
                <a:latin typeface="Arial"/>
                <a:cs typeface="Arial"/>
              </a:rPr>
              <a:t>plus </a:t>
            </a:r>
            <a:r>
              <a:rPr sz="3200" b="1" dirty="0">
                <a:latin typeface="Arial"/>
                <a:cs typeface="Arial"/>
              </a:rPr>
              <a:t>contract,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cannot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do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it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safely,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b="1" i="1" dirty="0">
                <a:latin typeface="Arial"/>
                <a:cs typeface="Arial"/>
              </a:rPr>
              <a:t>can</a:t>
            </a:r>
            <a:r>
              <a:rPr sz="3200" b="1" i="1" spc="-30" dirty="0">
                <a:latin typeface="Arial"/>
                <a:cs typeface="Arial"/>
              </a:rPr>
              <a:t> </a:t>
            </a:r>
            <a:r>
              <a:rPr sz="3200" b="1" i="1" spc="-10" dirty="0">
                <a:latin typeface="Arial"/>
                <a:cs typeface="Arial"/>
              </a:rPr>
              <a:t>anyone</a:t>
            </a:r>
            <a:r>
              <a:rPr sz="3200" i="1" spc="-10" dirty="0"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44880" y="3913632"/>
            <a:ext cx="6400038" cy="89992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185163" y="4020058"/>
            <a:ext cx="58921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Arial"/>
                <a:cs typeface="Arial"/>
              </a:rPr>
              <a:t>Was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trigger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for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the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Fox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Report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8620" y="1027175"/>
            <a:ext cx="11229340" cy="4563110"/>
            <a:chOff x="388620" y="1027175"/>
            <a:chExt cx="11229340" cy="4563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6523" y="1600199"/>
              <a:ext cx="5900928" cy="39898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620" y="1027175"/>
              <a:ext cx="6825233" cy="5676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620" y="1331975"/>
              <a:ext cx="1980438" cy="56768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5025" y="1090930"/>
            <a:ext cx="10352405" cy="995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91477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sites,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tails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‘a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pipe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side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the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mill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building’…</a:t>
            </a:r>
            <a:endParaRPr sz="2000">
              <a:latin typeface="Arial"/>
              <a:cs typeface="Arial"/>
            </a:endParaRPr>
          </a:p>
          <a:p>
            <a:pPr marL="5273040">
              <a:lnSpc>
                <a:spcPct val="100000"/>
              </a:lnSpc>
              <a:spcBef>
                <a:spcPts val="425"/>
              </a:spcBef>
            </a:pP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Moline</a:t>
            </a:r>
            <a:r>
              <a:rPr sz="20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mill,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South</a:t>
            </a:r>
            <a:r>
              <a:rPr sz="2000" spc="-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Arial"/>
                <a:cs typeface="Arial"/>
              </a:rPr>
              <a:t>Alligator,</a:t>
            </a:r>
            <a:r>
              <a:rPr sz="2000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both</a:t>
            </a:r>
            <a:r>
              <a:rPr sz="2000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1F5F"/>
                </a:solidFill>
                <a:latin typeface="Arial"/>
                <a:cs typeface="Arial"/>
              </a:rPr>
              <a:t>photos</a:t>
            </a:r>
            <a:r>
              <a:rPr sz="2000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Arial"/>
                <a:cs typeface="Arial"/>
              </a:rPr>
              <a:t>1979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84988" y="2168651"/>
            <a:ext cx="5707380" cy="4220845"/>
            <a:chOff x="284988" y="2168651"/>
            <a:chExt cx="5707380" cy="42208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771" y="2168651"/>
              <a:ext cx="5149596" cy="28605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988" y="5059679"/>
              <a:ext cx="3755898" cy="5676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988" y="5516880"/>
              <a:ext cx="3077718" cy="5676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3615" y="5516880"/>
              <a:ext cx="480834" cy="567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33927" y="5516880"/>
              <a:ext cx="1738122" cy="56769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988" y="5821680"/>
              <a:ext cx="2907030" cy="5676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2927" y="5821680"/>
              <a:ext cx="1047750" cy="5676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61588" y="5821680"/>
              <a:ext cx="493001" cy="56769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32003" y="4972710"/>
            <a:ext cx="4304665" cy="12446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Alligator,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Rockhole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Mill: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says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“No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Camping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Radioactive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Uranium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Mill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Tailings”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(heheh!)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89888" y="178307"/>
            <a:ext cx="9440417" cy="100965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661541" y="298830"/>
            <a:ext cx="8865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South</a:t>
            </a:r>
            <a:r>
              <a:rPr sz="3600" spc="-1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Alligator</a:t>
            </a:r>
            <a:r>
              <a:rPr sz="3600" spc="-4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mines: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Rockhole</a:t>
            </a:r>
            <a:r>
              <a:rPr sz="3600" spc="-3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and</a:t>
            </a:r>
            <a:r>
              <a:rPr sz="3600" spc="-10" dirty="0">
                <a:solidFill>
                  <a:srgbClr val="CCEBFF"/>
                </a:solidFill>
              </a:rPr>
              <a:t> Moline</a:t>
            </a:r>
            <a:endParaRPr sz="3600"/>
          </a:p>
        </p:txBody>
      </p:sp>
      <p:grpSp>
        <p:nvGrpSpPr>
          <p:cNvPr id="19" name="object 19"/>
          <p:cNvGrpSpPr/>
          <p:nvPr/>
        </p:nvGrpSpPr>
        <p:grpSpPr>
          <a:xfrm>
            <a:off x="4872228" y="5835396"/>
            <a:ext cx="6852920" cy="956310"/>
            <a:chOff x="4872228" y="5835396"/>
            <a:chExt cx="6852920" cy="956310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72228" y="5835396"/>
              <a:ext cx="6852666" cy="6210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72228" y="6170669"/>
              <a:ext cx="6340602" cy="62103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034788" y="5907430"/>
            <a:ext cx="642683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So,</a:t>
            </a:r>
            <a:r>
              <a:rPr sz="22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yeah,</a:t>
            </a:r>
            <a:r>
              <a:rPr sz="22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there</a:t>
            </a:r>
            <a:r>
              <a:rPr sz="22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IS</a:t>
            </a:r>
            <a:r>
              <a:rPr sz="22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22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reason</a:t>
            </a:r>
            <a:r>
              <a:rPr sz="22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for</a:t>
            </a:r>
            <a:r>
              <a:rPr sz="22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regulatory</a:t>
            </a:r>
            <a:r>
              <a:rPr sz="22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00"/>
                </a:solidFill>
                <a:latin typeface="Arial"/>
                <a:cs typeface="Arial"/>
              </a:rPr>
              <a:t>review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2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environmental</a:t>
            </a:r>
            <a:r>
              <a:rPr sz="22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impacts</a:t>
            </a:r>
            <a:r>
              <a:rPr sz="2200" b="1" spc="-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&amp;</a:t>
            </a:r>
            <a:r>
              <a:rPr sz="22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00"/>
                </a:solidFill>
                <a:latin typeface="Arial"/>
                <a:cs typeface="Arial"/>
              </a:rPr>
              <a:t>disposal</a:t>
            </a:r>
            <a:r>
              <a:rPr sz="22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00"/>
                </a:solidFill>
                <a:latin typeface="Arial"/>
                <a:cs typeface="Arial"/>
              </a:rPr>
              <a:t>plans…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0" y="260604"/>
            <a:ext cx="6557771" cy="60639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69747" y="1214627"/>
            <a:ext cx="3794125" cy="1409065"/>
            <a:chOff x="269747" y="1214627"/>
            <a:chExt cx="3794125" cy="14090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1214627"/>
              <a:ext cx="3793998" cy="6774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747" y="1580387"/>
              <a:ext cx="674370" cy="677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020" y="1580387"/>
              <a:ext cx="505205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127" y="1580387"/>
              <a:ext cx="3045714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747" y="1946147"/>
              <a:ext cx="1079754" cy="67741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47548" y="1294257"/>
            <a:ext cx="333247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Brochure</a:t>
            </a:r>
            <a:r>
              <a:rPr spc="-15" dirty="0"/>
              <a:t> </a:t>
            </a:r>
            <a:r>
              <a:rPr dirty="0"/>
              <a:t>advertising </a:t>
            </a:r>
            <a:r>
              <a:rPr spc="-25" dirty="0"/>
              <a:t>the </a:t>
            </a:r>
            <a:r>
              <a:rPr spc="-10" dirty="0"/>
              <a:t>re-</a:t>
            </a:r>
            <a:r>
              <a:rPr dirty="0"/>
              <a:t>opening</a:t>
            </a:r>
            <a:r>
              <a:rPr spc="2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Mary</a:t>
            </a:r>
            <a:r>
              <a:rPr spc="-15" dirty="0"/>
              <a:t> </a:t>
            </a:r>
            <a:r>
              <a:rPr spc="-25" dirty="0"/>
              <a:t>K, </a:t>
            </a:r>
            <a:r>
              <a:rPr spc="-20" dirty="0"/>
              <a:t>1976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269747" y="2494788"/>
            <a:ext cx="2916555" cy="1043305"/>
            <a:chOff x="269747" y="2494788"/>
            <a:chExt cx="2916555" cy="104330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747" y="2494788"/>
              <a:ext cx="2916174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9747" y="2860548"/>
              <a:ext cx="1908810" cy="67741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47548" y="2574797"/>
            <a:ext cx="24517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79780" algn="l"/>
              </a:tabLst>
            </a:pP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a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lovely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little township…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1867" y="1434083"/>
            <a:ext cx="8208264" cy="510997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221992" y="193547"/>
            <a:ext cx="7890509" cy="1214120"/>
            <a:chOff x="2221992" y="193547"/>
            <a:chExt cx="7890509" cy="1214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1992" y="193547"/>
              <a:ext cx="6067806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22692" y="193547"/>
              <a:ext cx="2010918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1992" y="620267"/>
              <a:ext cx="4545330" cy="787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0216" y="620267"/>
              <a:ext cx="585978" cy="7871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9088" y="620267"/>
              <a:ext cx="3693414" cy="78714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905" marR="5080">
              <a:lnSpc>
                <a:spcPct val="100000"/>
              </a:lnSpc>
              <a:spcBef>
                <a:spcPts val="95"/>
              </a:spcBef>
              <a:tabLst>
                <a:tab pos="6283960" algn="l"/>
              </a:tabLst>
            </a:pPr>
            <a:r>
              <a:rPr i="0" dirty="0">
                <a:latin typeface="Arial"/>
                <a:cs typeface="Arial"/>
              </a:rPr>
              <a:t>MKU</a:t>
            </a:r>
            <a:r>
              <a:rPr i="0" spc="-6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pit,</a:t>
            </a:r>
            <a:r>
              <a:rPr i="0" spc="-5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end</a:t>
            </a:r>
            <a:r>
              <a:rPr i="0" spc="-4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of</a:t>
            </a:r>
            <a:r>
              <a:rPr i="0" spc="-6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1st</a:t>
            </a:r>
            <a:r>
              <a:rPr i="0" spc="-5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operation,</a:t>
            </a:r>
            <a:r>
              <a:rPr i="0" spc="-55" dirty="0">
                <a:latin typeface="Arial"/>
                <a:cs typeface="Arial"/>
              </a:rPr>
              <a:t> </a:t>
            </a:r>
            <a:r>
              <a:rPr i="0" spc="-10" dirty="0">
                <a:latin typeface="Arial"/>
                <a:cs typeface="Arial"/>
              </a:rPr>
              <a:t>1963</a:t>
            </a:r>
            <a:r>
              <a:rPr i="1" spc="-10" dirty="0"/>
              <a:t>…</a:t>
            </a:r>
            <a:r>
              <a:rPr i="1" dirty="0"/>
              <a:t>	It</a:t>
            </a:r>
            <a:r>
              <a:rPr i="1" spc="-35" dirty="0"/>
              <a:t> </a:t>
            </a:r>
            <a:r>
              <a:rPr i="1" spc="-25" dirty="0"/>
              <a:t>had</a:t>
            </a:r>
            <a:r>
              <a:rPr spc="-25" dirty="0"/>
              <a:t> </a:t>
            </a:r>
            <a:r>
              <a:rPr dirty="0"/>
              <a:t>been</a:t>
            </a:r>
            <a:r>
              <a:rPr spc="-45" dirty="0"/>
              <a:t> </a:t>
            </a:r>
            <a:r>
              <a:rPr dirty="0"/>
              <a:t>one</a:t>
            </a:r>
            <a:r>
              <a:rPr spc="-35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dirty="0"/>
              <a:t>the</a:t>
            </a:r>
            <a:r>
              <a:rPr spc="-45" dirty="0"/>
              <a:t> </a:t>
            </a:r>
            <a:r>
              <a:rPr dirty="0"/>
              <a:t>biggest</a:t>
            </a:r>
            <a:r>
              <a:rPr spc="-50" dirty="0"/>
              <a:t> </a:t>
            </a:r>
            <a:r>
              <a:rPr spc="-10" dirty="0"/>
              <a:t>U-</a:t>
            </a:r>
            <a:r>
              <a:rPr dirty="0"/>
              <a:t>mines</a:t>
            </a:r>
            <a:r>
              <a:rPr spc="-20" dirty="0"/>
              <a:t> </a:t>
            </a:r>
            <a:r>
              <a:rPr dirty="0"/>
              <a:t>in</a:t>
            </a:r>
            <a:r>
              <a:rPr spc="-45" dirty="0"/>
              <a:t> </a:t>
            </a:r>
            <a:r>
              <a:rPr dirty="0"/>
              <a:t>the</a:t>
            </a:r>
            <a:r>
              <a:rPr spc="-55" dirty="0"/>
              <a:t> </a:t>
            </a:r>
            <a:r>
              <a:rPr spc="-10" dirty="0"/>
              <a:t>world…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987420" y="4066794"/>
            <a:ext cx="7065009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Memories</a:t>
            </a:r>
            <a:r>
              <a:rPr sz="32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32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Mary</a:t>
            </a:r>
            <a:r>
              <a:rPr sz="32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00"/>
                </a:solidFill>
                <a:latin typeface="Arial"/>
                <a:cs typeface="Arial"/>
              </a:rPr>
              <a:t>Kathleen</a:t>
            </a:r>
            <a:r>
              <a:rPr sz="32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Arial"/>
                <a:cs typeface="Arial"/>
              </a:rPr>
              <a:t>Uranium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208276" y="333756"/>
            <a:ext cx="7620000" cy="5129784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1676400" y="5753100"/>
            <a:ext cx="8331200" cy="1043305"/>
            <a:chOff x="1676400" y="5753100"/>
            <a:chExt cx="8331200" cy="1043305"/>
          </a:xfrm>
        </p:grpSpPr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76400" y="5753100"/>
              <a:ext cx="2030729" cy="67741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304032" y="5753100"/>
              <a:ext cx="1722882" cy="67741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12207" y="5753100"/>
              <a:ext cx="5295138" cy="6774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76400" y="6118863"/>
              <a:ext cx="1131570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404872" y="6118863"/>
              <a:ext cx="1265681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354323" y="6118863"/>
              <a:ext cx="2946654" cy="677418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1853945" y="5832144"/>
            <a:ext cx="79527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Ammonium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Diuranate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(ADU)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pretty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canary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yellow…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ADU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Precip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tank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foreground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9204" y="557783"/>
            <a:ext cx="11368405" cy="1558290"/>
            <a:chOff x="489204" y="557783"/>
            <a:chExt cx="11368405" cy="1558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204" y="557783"/>
              <a:ext cx="11368278" cy="1009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3436" y="1106423"/>
              <a:ext cx="3214878" cy="10096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0144" y="1106423"/>
              <a:ext cx="750570" cy="1009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2544" y="1106423"/>
              <a:ext cx="2556509" cy="10096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0883" y="1106423"/>
              <a:ext cx="4327398" cy="10096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4757" rIns="0" bIns="0" rtlCol="0">
            <a:spAutoFit/>
          </a:bodyPr>
          <a:lstStyle/>
          <a:p>
            <a:pPr marL="1398905" marR="5080" indent="-109474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MKU</a:t>
            </a:r>
            <a:r>
              <a:rPr sz="3600" spc="-8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tails</a:t>
            </a:r>
            <a:r>
              <a:rPr sz="3600" spc="-8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dam</a:t>
            </a:r>
            <a:r>
              <a:rPr sz="3600" spc="-9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was</a:t>
            </a:r>
            <a:r>
              <a:rPr sz="3600" spc="-8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the</a:t>
            </a:r>
            <a:r>
              <a:rPr sz="3600" spc="-8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first</a:t>
            </a:r>
            <a:r>
              <a:rPr sz="3600" spc="-8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to</a:t>
            </a:r>
            <a:r>
              <a:rPr sz="3600" spc="-8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be</a:t>
            </a:r>
            <a:r>
              <a:rPr sz="3600" spc="-8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properly</a:t>
            </a:r>
            <a:r>
              <a:rPr sz="3600" spc="-110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rehabbed: </a:t>
            </a:r>
            <a:r>
              <a:rPr sz="3600" dirty="0">
                <a:solidFill>
                  <a:srgbClr val="CCEBFF"/>
                </a:solidFill>
              </a:rPr>
              <a:t>capped,</a:t>
            </a:r>
            <a:r>
              <a:rPr sz="3600" spc="-3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rock-armoured,</a:t>
            </a:r>
            <a:r>
              <a:rPr sz="3600" spc="-3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cutoff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drains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etc..</a:t>
            </a:r>
            <a:endParaRPr sz="3600"/>
          </a:p>
        </p:txBody>
      </p:sp>
      <p:grpSp>
        <p:nvGrpSpPr>
          <p:cNvPr id="9" name="object 9"/>
          <p:cNvGrpSpPr/>
          <p:nvPr/>
        </p:nvGrpSpPr>
        <p:grpSpPr>
          <a:xfrm>
            <a:off x="480059" y="2308860"/>
            <a:ext cx="11416030" cy="1214120"/>
            <a:chOff x="480059" y="2308860"/>
            <a:chExt cx="11416030" cy="121412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59" y="2308860"/>
              <a:ext cx="11063478" cy="7871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59" y="2735580"/>
              <a:ext cx="11415522" cy="78714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80059" y="3759708"/>
            <a:ext cx="11212830" cy="1725930"/>
            <a:chOff x="480059" y="3759708"/>
            <a:chExt cx="11212830" cy="172593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0059" y="3759708"/>
              <a:ext cx="1099566" cy="78714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2519" y="3759708"/>
              <a:ext cx="665226" cy="7871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8176" y="3759708"/>
              <a:ext cx="8980170" cy="7871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21240" y="3759708"/>
              <a:ext cx="585977" cy="7871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9171" y="3759708"/>
              <a:ext cx="1553718" cy="7871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59" y="4186428"/>
              <a:ext cx="6145529" cy="7871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0059" y="4698492"/>
              <a:ext cx="7561326" cy="7871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4279" y="4698492"/>
              <a:ext cx="822198" cy="787145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80059" y="5722620"/>
            <a:ext cx="9594342" cy="78714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88340" y="2401950"/>
            <a:ext cx="10868025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end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operations,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demolished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unsalvageable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disposed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pit,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allowed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fill.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Arial"/>
              <a:cs typeface="Arial"/>
            </a:endParaRPr>
          </a:p>
          <a:p>
            <a:pPr marL="12700" marR="200025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Mary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ore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fact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rare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earths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ore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(bastnaesite)</a:t>
            </a:r>
            <a:r>
              <a:rPr sz="2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4%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REE,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minor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uranium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(0.08%!)..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tailings</a:t>
            </a:r>
            <a:r>
              <a:rPr sz="28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actually</a:t>
            </a:r>
            <a:r>
              <a:rPr sz="28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8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REE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Arial"/>
                <a:cs typeface="Arial"/>
              </a:rPr>
              <a:t>orebody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Another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case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‘waste’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actually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‘resource’…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2063" y="336804"/>
            <a:ext cx="10541000" cy="6187440"/>
            <a:chOff x="512063" y="336804"/>
            <a:chExt cx="10541000" cy="6187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63" y="1155192"/>
              <a:ext cx="8063483" cy="53690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771" y="336804"/>
              <a:ext cx="1892046" cy="787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2296" y="336804"/>
              <a:ext cx="585977" cy="7871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0228" y="336804"/>
              <a:ext cx="6942582" cy="78714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74798" y="429005"/>
            <a:ext cx="823975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486910" algn="l"/>
              </a:tabLst>
            </a:pPr>
            <a:r>
              <a:rPr sz="2800" dirty="0"/>
              <a:t>Nabarlek</a:t>
            </a:r>
            <a:r>
              <a:rPr sz="2800" spc="-60" dirty="0"/>
              <a:t> </a:t>
            </a:r>
            <a:r>
              <a:rPr sz="2800" dirty="0"/>
              <a:t>-</a:t>
            </a:r>
            <a:r>
              <a:rPr sz="2800" spc="-75" dirty="0"/>
              <a:t> </a:t>
            </a:r>
            <a:r>
              <a:rPr sz="2800" dirty="0"/>
              <a:t>November</a:t>
            </a:r>
            <a:r>
              <a:rPr sz="2800" spc="-50" dirty="0"/>
              <a:t> </a:t>
            </a:r>
            <a:r>
              <a:rPr sz="2800" spc="-20" dirty="0"/>
              <a:t>1979</a:t>
            </a:r>
            <a:r>
              <a:rPr sz="2800" dirty="0"/>
              <a:t>	(mined</a:t>
            </a:r>
            <a:r>
              <a:rPr sz="2800" spc="-25" dirty="0"/>
              <a:t> </a:t>
            </a:r>
            <a:r>
              <a:rPr sz="2800" dirty="0"/>
              <a:t>out</a:t>
            </a:r>
            <a:r>
              <a:rPr sz="2800" spc="-40" dirty="0"/>
              <a:t> </a:t>
            </a:r>
            <a:r>
              <a:rPr sz="2800" dirty="0"/>
              <a:t>in</a:t>
            </a:r>
            <a:r>
              <a:rPr sz="2800" spc="-40" dirty="0"/>
              <a:t> </a:t>
            </a:r>
            <a:r>
              <a:rPr sz="2800" dirty="0"/>
              <a:t>6</a:t>
            </a:r>
            <a:r>
              <a:rPr sz="2800" spc="-35" dirty="0"/>
              <a:t> </a:t>
            </a:r>
            <a:r>
              <a:rPr sz="2800" spc="-10" dirty="0"/>
              <a:t>months)</a:t>
            </a:r>
            <a:endParaRPr sz="2800"/>
          </a:p>
        </p:txBody>
      </p:sp>
      <p:grpSp>
        <p:nvGrpSpPr>
          <p:cNvPr id="8" name="object 8"/>
          <p:cNvGrpSpPr/>
          <p:nvPr/>
        </p:nvGrpSpPr>
        <p:grpSpPr>
          <a:xfrm>
            <a:off x="8692895" y="2257044"/>
            <a:ext cx="2962275" cy="3237865"/>
            <a:chOff x="8692895" y="2257044"/>
            <a:chExt cx="2962275" cy="323786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2895" y="2257044"/>
              <a:ext cx="2640329" cy="6774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92895" y="2622804"/>
              <a:ext cx="2742438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92895" y="2988563"/>
              <a:ext cx="2911602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92895" y="3720083"/>
              <a:ext cx="2759202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92895" y="4085844"/>
              <a:ext cx="2879598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92895" y="4451604"/>
              <a:ext cx="2961894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92895" y="4817364"/>
              <a:ext cx="1012698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02495" y="4817364"/>
              <a:ext cx="505205" cy="67741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870950" y="2336038"/>
            <a:ext cx="253365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..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backfilled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tailings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over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next 12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years..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4064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successfully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rehabilitated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(with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minor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fixups reqd)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4595" y="428244"/>
            <a:ext cx="5731002" cy="1009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6248" y="548766"/>
            <a:ext cx="5160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Return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to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First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Principles: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510540" y="1546860"/>
            <a:ext cx="10829290" cy="3969385"/>
            <a:chOff x="510540" y="1546860"/>
            <a:chExt cx="10829290" cy="39693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1648980"/>
              <a:ext cx="502145" cy="5112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40" y="1546860"/>
              <a:ext cx="3484626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2087892"/>
              <a:ext cx="502145" cy="5112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3440" y="1985772"/>
              <a:ext cx="2417826" cy="6774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2526804"/>
              <a:ext cx="502145" cy="5112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440" y="2424684"/>
              <a:ext cx="2756154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540" y="3009900"/>
              <a:ext cx="4735830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43272" y="3009900"/>
              <a:ext cx="1401318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3787" y="3009900"/>
              <a:ext cx="3160014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80704" y="3009900"/>
              <a:ext cx="572261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35211" y="3009900"/>
              <a:ext cx="639318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71432" y="3009900"/>
              <a:ext cx="1722881" cy="677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79608" y="3009900"/>
              <a:ext cx="759714" cy="677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0540" y="3375660"/>
              <a:ext cx="7626858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34299" y="3375660"/>
              <a:ext cx="1823466" cy="677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0540" y="3960876"/>
              <a:ext cx="9591294" cy="677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24940" y="4399788"/>
              <a:ext cx="6877050" cy="6774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24940" y="4838700"/>
              <a:ext cx="7620761" cy="677418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10540" y="5716523"/>
            <a:ext cx="11136630" cy="677418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88340" y="1552003"/>
            <a:ext cx="10754360" cy="46361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Concentrate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Contain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Delay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Decay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Dilute</a:t>
            </a:r>
            <a:r>
              <a:rPr sz="24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Disperse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‘Dilute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disperse’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absolutely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2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remain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‘in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mix’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foodchain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chemical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reconcentration is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realistic,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dilution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sensible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30"/>
              </a:spcBef>
            </a:pP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What,</a:t>
            </a:r>
            <a:r>
              <a:rPr sz="24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any,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‘dose</a:t>
            </a:r>
            <a:r>
              <a:rPr sz="24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consequences’</a:t>
            </a:r>
            <a:r>
              <a:rPr sz="24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proposed</a:t>
            </a:r>
            <a:r>
              <a:rPr sz="2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control?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75"/>
              </a:spcBef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none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minor,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manage</a:t>
            </a:r>
            <a:r>
              <a:rPr sz="24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accordingly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580"/>
              </a:spcBef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(and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push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demands</a:t>
            </a:r>
            <a:r>
              <a:rPr sz="24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OTT</a:t>
            </a:r>
            <a:r>
              <a:rPr sz="2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responses)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Note: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‘Collective</a:t>
            </a:r>
            <a:r>
              <a:rPr sz="24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dose’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abomination,</a:t>
            </a:r>
            <a:r>
              <a:rPr sz="24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strangled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birth…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1559" y="1274063"/>
            <a:ext cx="2350770" cy="1009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43847" y="1395221"/>
            <a:ext cx="1652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CCEBFF"/>
                </a:solidFill>
              </a:rPr>
              <a:t>Ranger: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804672"/>
            <a:ext cx="7533132" cy="567080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471916" y="3593604"/>
            <a:ext cx="3112770" cy="1060450"/>
            <a:chOff x="8471916" y="3593604"/>
            <a:chExt cx="3112770" cy="10604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1916" y="3593604"/>
              <a:ext cx="3036570" cy="5112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1916" y="3867924"/>
              <a:ext cx="3112770" cy="5112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71916" y="4142244"/>
              <a:ext cx="2006346" cy="51128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8471916" y="4965204"/>
            <a:ext cx="3455670" cy="1060450"/>
            <a:chOff x="8471916" y="4965204"/>
            <a:chExt cx="3455670" cy="106045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71916" y="4965204"/>
              <a:ext cx="2172462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38816" y="4965204"/>
              <a:ext cx="896874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8708" y="4965204"/>
              <a:ext cx="928877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1916" y="5239511"/>
              <a:ext cx="3251454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71916" y="5513831"/>
              <a:ext cx="2597657" cy="51128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604250" y="3651250"/>
            <a:ext cx="310578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35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Commenced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mining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1979;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Pit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#1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getting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covered,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tails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going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Pit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#3.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Massive,</a:t>
            </a:r>
            <a:r>
              <a:rPr sz="18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waste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water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problems.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(Regulator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induced,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unnecessary)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224" y="199644"/>
            <a:ext cx="11527790" cy="6459220"/>
            <a:chOff x="268224" y="199644"/>
            <a:chExt cx="11527790" cy="6459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224" y="199644"/>
              <a:ext cx="6800088" cy="42809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9779" y="2695955"/>
              <a:ext cx="5935980" cy="39624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4667" rIns="0" bIns="0" rtlCol="0">
            <a:spAutoFit/>
          </a:bodyPr>
          <a:lstStyle/>
          <a:p>
            <a:pPr marL="7502525" marR="508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Beautiful</a:t>
            </a:r>
            <a:r>
              <a:rPr sz="1800" spc="-20" dirty="0"/>
              <a:t> </a:t>
            </a:r>
            <a:r>
              <a:rPr sz="1800" dirty="0"/>
              <a:t>setting,</a:t>
            </a:r>
            <a:r>
              <a:rPr sz="1800" spc="-20" dirty="0"/>
              <a:t> </a:t>
            </a:r>
            <a:r>
              <a:rPr sz="1800" dirty="0"/>
              <a:t>Mt</a:t>
            </a:r>
            <a:r>
              <a:rPr sz="1800" spc="-20" dirty="0"/>
              <a:t> </a:t>
            </a:r>
            <a:r>
              <a:rPr sz="1800" dirty="0"/>
              <a:t>Brockmann</a:t>
            </a:r>
            <a:r>
              <a:rPr sz="1800" spc="-5" dirty="0"/>
              <a:t> </a:t>
            </a:r>
            <a:r>
              <a:rPr sz="1800" spc="-25" dirty="0"/>
              <a:t>to </a:t>
            </a:r>
            <a:r>
              <a:rPr sz="1800" dirty="0"/>
              <a:t>the</a:t>
            </a:r>
            <a:r>
              <a:rPr sz="1800" spc="-5" dirty="0"/>
              <a:t> </a:t>
            </a:r>
            <a:r>
              <a:rPr sz="1800" spc="-10" dirty="0"/>
              <a:t>south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605434" y="5273497"/>
            <a:ext cx="45847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Pit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#3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18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18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pit</a:t>
            </a: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#2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about 10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yrs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ago.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backfilled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tails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tailings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dam.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12920" y="355091"/>
            <a:ext cx="7837170" cy="2106930"/>
            <a:chOff x="4312920" y="355091"/>
            <a:chExt cx="7837170" cy="2106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920" y="355091"/>
              <a:ext cx="5528310" cy="10096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3060" y="355091"/>
              <a:ext cx="750570" cy="10096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95460" y="355091"/>
              <a:ext cx="2754629" cy="1009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3212" y="903731"/>
              <a:ext cx="7735061" cy="10096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2704" y="1452372"/>
              <a:ext cx="5196078" cy="10096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84319" y="476250"/>
            <a:ext cx="713930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Ranger</a:t>
            </a:r>
            <a:r>
              <a:rPr sz="3600" spc="-7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Calciner</a:t>
            </a:r>
            <a:r>
              <a:rPr sz="3600" spc="-90" dirty="0">
                <a:solidFill>
                  <a:srgbClr val="CCEBFF"/>
                </a:solidFill>
              </a:rPr>
              <a:t> </a:t>
            </a:r>
            <a:r>
              <a:rPr sz="3600" spc="-25" dirty="0">
                <a:solidFill>
                  <a:srgbClr val="CCEBFF"/>
                </a:solidFill>
              </a:rPr>
              <a:t>change-</a:t>
            </a:r>
            <a:r>
              <a:rPr sz="3600" dirty="0">
                <a:solidFill>
                  <a:srgbClr val="CCEBFF"/>
                </a:solidFill>
              </a:rPr>
              <a:t>out,</a:t>
            </a:r>
            <a:r>
              <a:rPr sz="3600" spc="-8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and</a:t>
            </a:r>
            <a:r>
              <a:rPr sz="3600" spc="-60" dirty="0">
                <a:solidFill>
                  <a:srgbClr val="CCEBFF"/>
                </a:solidFill>
              </a:rPr>
              <a:t> </a:t>
            </a:r>
            <a:r>
              <a:rPr sz="3600" spc="-50" dirty="0">
                <a:solidFill>
                  <a:srgbClr val="CCEBFF"/>
                </a:solidFill>
              </a:rPr>
              <a:t>a </a:t>
            </a:r>
            <a:r>
              <a:rPr sz="3600" dirty="0">
                <a:solidFill>
                  <a:srgbClr val="CCEBFF"/>
                </a:solidFill>
              </a:rPr>
              <a:t>security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issue:</a:t>
            </a:r>
            <a:r>
              <a:rPr sz="3600" spc="-4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unknown</a:t>
            </a:r>
            <a:r>
              <a:rPr sz="3600" spc="-2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amount</a:t>
            </a:r>
            <a:r>
              <a:rPr sz="3600" spc="-30" dirty="0">
                <a:solidFill>
                  <a:srgbClr val="CCEBFF"/>
                </a:solidFill>
              </a:rPr>
              <a:t> </a:t>
            </a:r>
            <a:r>
              <a:rPr sz="3600" spc="-25" dirty="0">
                <a:solidFill>
                  <a:srgbClr val="CCEBFF"/>
                </a:solidFill>
              </a:rPr>
              <a:t>of </a:t>
            </a:r>
            <a:r>
              <a:rPr sz="3600" dirty="0">
                <a:solidFill>
                  <a:srgbClr val="CCEBFF"/>
                </a:solidFill>
              </a:rPr>
              <a:t>contained</a:t>
            </a:r>
            <a:r>
              <a:rPr sz="3600" spc="-2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yellowcake.</a:t>
            </a:r>
            <a:endParaRPr sz="3600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3859" y="1453896"/>
            <a:ext cx="3813047" cy="50855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60976" y="2424683"/>
            <a:ext cx="3116579" cy="41559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088" y="313943"/>
            <a:ext cx="11431905" cy="6292850"/>
            <a:chOff x="323088" y="313943"/>
            <a:chExt cx="11431905" cy="6292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313943"/>
              <a:ext cx="6534911" cy="3866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0111" y="2996183"/>
              <a:ext cx="5524499" cy="3610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424" y="4262628"/>
              <a:ext cx="5415534" cy="7871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424" y="4689347"/>
              <a:ext cx="3912870" cy="7871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424" y="5542788"/>
              <a:ext cx="4142994" cy="78714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53008" y="4355033"/>
            <a:ext cx="487235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Disposal</a:t>
            </a:r>
            <a:r>
              <a:rPr sz="2800" spc="-6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with</a:t>
            </a:r>
            <a:r>
              <a:rPr sz="2800" spc="-3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a</a:t>
            </a:r>
            <a:r>
              <a:rPr sz="2800" spc="-5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view</a:t>
            </a:r>
            <a:r>
              <a:rPr sz="2800" spc="-4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to</a:t>
            </a:r>
            <a:r>
              <a:rPr sz="2800" spc="-5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CEBFF"/>
                </a:solidFill>
                <a:latin typeface="Arial"/>
                <a:cs typeface="Arial"/>
              </a:rPr>
              <a:t>longest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possible</a:t>
            </a:r>
            <a:r>
              <a:rPr sz="2800" spc="-8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term</a:t>
            </a:r>
            <a:r>
              <a:rPr sz="2800" spc="-8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CEBFF"/>
                </a:solidFill>
                <a:latin typeface="Arial"/>
                <a:cs typeface="Arial"/>
              </a:rPr>
              <a:t>security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Discussed</a:t>
            </a:r>
            <a:r>
              <a:rPr sz="2800" spc="-9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CEBFF"/>
                </a:solidFill>
                <a:latin typeface="Arial"/>
                <a:cs typeface="Arial"/>
              </a:rPr>
              <a:t>with</a:t>
            </a:r>
            <a:r>
              <a:rPr sz="2800" spc="-9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CEBFF"/>
                </a:solidFill>
                <a:latin typeface="Arial"/>
                <a:cs typeface="Arial"/>
              </a:rPr>
              <a:t>ASNO..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888223" y="789444"/>
            <a:ext cx="3544570" cy="786130"/>
            <a:chOff x="7888223" y="789444"/>
            <a:chExt cx="3544570" cy="78613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88223" y="789444"/>
              <a:ext cx="3544062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88223" y="1063764"/>
              <a:ext cx="2969514" cy="51128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1761" rIns="0" bIns="0" rtlCol="0">
            <a:spAutoFit/>
          </a:bodyPr>
          <a:lstStyle/>
          <a:p>
            <a:pPr marL="7564755" marR="508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..</a:t>
            </a:r>
            <a:r>
              <a:rPr sz="1800" spc="-30" dirty="0"/>
              <a:t> </a:t>
            </a:r>
            <a:r>
              <a:rPr sz="1800" dirty="0"/>
              <a:t>So</a:t>
            </a:r>
            <a:r>
              <a:rPr sz="1800" spc="-25" dirty="0"/>
              <a:t> </a:t>
            </a:r>
            <a:r>
              <a:rPr sz="1800" dirty="0"/>
              <a:t>we</a:t>
            </a:r>
            <a:r>
              <a:rPr sz="1800" spc="20" dirty="0"/>
              <a:t> </a:t>
            </a:r>
            <a:r>
              <a:rPr sz="1800" dirty="0"/>
              <a:t>placed</a:t>
            </a:r>
            <a:r>
              <a:rPr sz="1800" spc="5" dirty="0"/>
              <a:t> </a:t>
            </a:r>
            <a:r>
              <a:rPr sz="1800" dirty="0"/>
              <a:t>it</a:t>
            </a:r>
            <a:r>
              <a:rPr sz="1800" spc="-20" dirty="0"/>
              <a:t> </a:t>
            </a:r>
            <a:r>
              <a:rPr sz="1800" dirty="0"/>
              <a:t>in</a:t>
            </a:r>
            <a:r>
              <a:rPr sz="1800" spc="-10" dirty="0"/>
              <a:t> </a:t>
            </a:r>
            <a:r>
              <a:rPr sz="1800" dirty="0"/>
              <a:t>pit</a:t>
            </a:r>
            <a:r>
              <a:rPr sz="1800" spc="-5" dirty="0"/>
              <a:t> </a:t>
            </a:r>
            <a:r>
              <a:rPr sz="1800" dirty="0"/>
              <a:t>#3</a:t>
            </a:r>
            <a:r>
              <a:rPr sz="1800" spc="-25" dirty="0"/>
              <a:t> </a:t>
            </a:r>
            <a:r>
              <a:rPr sz="1800" dirty="0"/>
              <a:t>to</a:t>
            </a:r>
            <a:r>
              <a:rPr sz="1800" spc="-15" dirty="0"/>
              <a:t> </a:t>
            </a:r>
            <a:r>
              <a:rPr sz="1800" spc="-25" dirty="0"/>
              <a:t>be </a:t>
            </a:r>
            <a:r>
              <a:rPr sz="1800" dirty="0"/>
              <a:t>buried</a:t>
            </a:r>
            <a:r>
              <a:rPr sz="1800" spc="-15" dirty="0"/>
              <a:t> </a:t>
            </a:r>
            <a:r>
              <a:rPr sz="1800" dirty="0"/>
              <a:t>under</a:t>
            </a:r>
            <a:r>
              <a:rPr sz="1800" spc="-10" dirty="0"/>
              <a:t> </a:t>
            </a:r>
            <a:r>
              <a:rPr sz="1800" dirty="0"/>
              <a:t>the</a:t>
            </a:r>
            <a:r>
              <a:rPr sz="1800" spc="-20" dirty="0"/>
              <a:t> </a:t>
            </a:r>
            <a:r>
              <a:rPr sz="1800" spc="-10" dirty="0"/>
              <a:t>tailings…</a:t>
            </a:r>
            <a:endParaRPr sz="1800"/>
          </a:p>
        </p:txBody>
      </p:sp>
      <p:grpSp>
        <p:nvGrpSpPr>
          <p:cNvPr id="13" name="object 13"/>
          <p:cNvGrpSpPr/>
          <p:nvPr/>
        </p:nvGrpSpPr>
        <p:grpSpPr>
          <a:xfrm>
            <a:off x="7888223" y="1612404"/>
            <a:ext cx="3477260" cy="786130"/>
            <a:chOff x="7888223" y="1612404"/>
            <a:chExt cx="3477260" cy="78613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88223" y="1612404"/>
              <a:ext cx="3477005" cy="5112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8223" y="1886724"/>
              <a:ext cx="1308353" cy="51128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020557" y="1668526"/>
            <a:ext cx="3132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successful and cost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effective outcome..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211836" y="123444"/>
            <a:ext cx="7278370" cy="4165600"/>
            <a:chOff x="211836" y="123444"/>
            <a:chExt cx="7278370" cy="4165600"/>
          </a:xfrm>
        </p:grpSpPr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11836" y="123444"/>
              <a:ext cx="6781800" cy="416509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21863" y="169164"/>
              <a:ext cx="4767834" cy="677417"/>
            </a:xfrm>
            <a:prstGeom prst="rect">
              <a:avLst/>
            </a:prstGeom>
          </p:spPr>
        </p:pic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2900552" y="247599"/>
            <a:ext cx="43903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Olympic</a:t>
            </a:r>
            <a:r>
              <a:rPr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Dam</a:t>
            </a:r>
            <a:r>
              <a:rPr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Pilot</a:t>
            </a:r>
            <a:r>
              <a:rPr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00"/>
                </a:solidFill>
                <a:latin typeface="Arial"/>
                <a:cs typeface="Arial"/>
              </a:rPr>
              <a:t>Plant,</a:t>
            </a:r>
            <a:r>
              <a:rPr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FFFF00"/>
                </a:solidFill>
                <a:latin typeface="Arial"/>
                <a:cs typeface="Arial"/>
              </a:rPr>
              <a:t>1984</a:t>
            </a:r>
          </a:p>
        </p:txBody>
      </p:sp>
      <p:pic>
        <p:nvPicPr>
          <p:cNvPr id="63" name="object 6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983223" y="2374392"/>
            <a:ext cx="5996939" cy="4163567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1008075" y="4865623"/>
            <a:ext cx="10968355" cy="158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5927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..a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full-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on 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exciting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period in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my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career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professionally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scientifically..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5066665" marR="508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Olympic</a:t>
            </a:r>
            <a:r>
              <a:rPr sz="24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Dam</a:t>
            </a:r>
            <a:r>
              <a:rPr sz="24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underground</a:t>
            </a:r>
            <a:r>
              <a:rPr sz="24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development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started</a:t>
            </a:r>
            <a:r>
              <a:rPr sz="2400" b="1" spc="-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1982;</a:t>
            </a:r>
            <a:r>
              <a:rPr sz="240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stoping</a:t>
            </a:r>
            <a:r>
              <a:rPr sz="2400" b="1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from</a:t>
            </a:r>
            <a:r>
              <a:rPr sz="2400" b="1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1988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595" y="333756"/>
            <a:ext cx="11400790" cy="6323330"/>
            <a:chOff x="196595" y="333756"/>
            <a:chExt cx="11400790" cy="63233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6315" y="333756"/>
              <a:ext cx="8647176" cy="63230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95" y="4483608"/>
              <a:ext cx="11400282" cy="6774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595" y="4849367"/>
              <a:ext cx="4011929" cy="677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05428" y="4849367"/>
              <a:ext cx="1401318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7467" y="4849367"/>
              <a:ext cx="622553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67884" y="5053584"/>
              <a:ext cx="393966" cy="4640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19699" y="4849367"/>
              <a:ext cx="640841" cy="6774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18404" y="5053584"/>
              <a:ext cx="508266" cy="4640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4519" y="4849367"/>
              <a:ext cx="2317242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8664" y="4849367"/>
              <a:ext cx="1401318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82227" y="4849367"/>
              <a:ext cx="910590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707" y="5713476"/>
              <a:ext cx="2596134" cy="5676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87751" y="5713476"/>
              <a:ext cx="947165" cy="5676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64407" y="5713476"/>
              <a:ext cx="3723893" cy="56769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5686" y="4563617"/>
            <a:ext cx="11010265" cy="1546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180">
              <a:lnSpc>
                <a:spcPct val="100000"/>
              </a:lnSpc>
              <a:spcBef>
                <a:spcPts val="100"/>
              </a:spcBef>
              <a:tabLst>
                <a:tab pos="1574800" algn="l"/>
                <a:tab pos="5040630" algn="l"/>
              </a:tabLst>
            </a:pP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Olympic</a:t>
            </a:r>
            <a:r>
              <a:rPr sz="24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Dam:</a:t>
            </a:r>
            <a:r>
              <a:rPr sz="24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production</a:t>
            </a:r>
            <a:r>
              <a:rPr sz="24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started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	1989,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now</a:t>
            </a:r>
            <a:r>
              <a:rPr sz="24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mines</a:t>
            </a:r>
            <a:r>
              <a:rPr sz="24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about</a:t>
            </a:r>
            <a:r>
              <a:rPr sz="24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10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million</a:t>
            </a:r>
            <a:r>
              <a:rPr sz="24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tons</a:t>
            </a:r>
            <a:r>
              <a:rPr sz="24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ore /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year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	to</a:t>
            </a:r>
            <a:r>
              <a:rPr sz="24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make</a:t>
            </a:r>
            <a:r>
              <a:rPr sz="24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4,500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tonnes</a:t>
            </a:r>
            <a:r>
              <a:rPr sz="24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U</a:t>
            </a:r>
            <a:r>
              <a:rPr sz="2400" b="1" baseline="-20833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2400" b="1" baseline="-20833" dirty="0">
                <a:solidFill>
                  <a:srgbClr val="FFFF00"/>
                </a:solidFill>
                <a:latin typeface="Arial"/>
                <a:cs typeface="Arial"/>
              </a:rPr>
              <a:t>8</a:t>
            </a:r>
            <a:r>
              <a:rPr sz="2400" b="1" spc="622" baseline="-2083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(and</a:t>
            </a:r>
            <a:r>
              <a:rPr sz="24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200,000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tonnes</a:t>
            </a:r>
            <a:r>
              <a:rPr sz="24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FFFF00"/>
                </a:solidFill>
                <a:latin typeface="Arial"/>
                <a:cs typeface="Arial"/>
              </a:rPr>
              <a:t>Cu)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>
              <a:latin typeface="Arial"/>
              <a:cs typeface="Arial"/>
            </a:endParaRPr>
          </a:p>
          <a:p>
            <a:pPr marL="153670">
              <a:lnSpc>
                <a:spcPct val="100000"/>
              </a:lnSpc>
            </a:pP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(thus</a:t>
            </a:r>
            <a:r>
              <a:rPr sz="20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produces</a:t>
            </a:r>
            <a:r>
              <a:rPr sz="20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10</a:t>
            </a:r>
            <a:r>
              <a:rPr sz="20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mtpa</a:t>
            </a:r>
            <a:r>
              <a:rPr sz="20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2000" b="1" spc="-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(very)</a:t>
            </a:r>
            <a:r>
              <a:rPr sz="20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low</a:t>
            </a:r>
            <a:r>
              <a:rPr sz="20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00"/>
                </a:solidFill>
                <a:latin typeface="Arial"/>
                <a:cs typeface="Arial"/>
              </a:rPr>
              <a:t>level</a:t>
            </a:r>
            <a:r>
              <a:rPr sz="20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radwaste)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969508" y="315468"/>
            <a:ext cx="5803392" cy="628954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72668" y="629412"/>
            <a:ext cx="3233166" cy="567689"/>
          </a:xfrm>
          <a:prstGeom prst="rect">
            <a:avLst/>
          </a:prstGeom>
        </p:spPr>
      </p:pic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919378" y="693165"/>
            <a:ext cx="29197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Big,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complex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operation: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772668" y="1239011"/>
            <a:ext cx="4202430" cy="1786889"/>
            <a:chOff x="772668" y="1239011"/>
            <a:chExt cx="4202430" cy="1786889"/>
          </a:xfrm>
        </p:grpSpPr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2668" y="1239011"/>
              <a:ext cx="4202430" cy="56768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72668" y="1543811"/>
              <a:ext cx="2329434" cy="5676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72668" y="2153411"/>
              <a:ext cx="3423665" cy="5676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72668" y="2458211"/>
              <a:ext cx="2503170" cy="567689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341375" y="3421379"/>
            <a:ext cx="5481320" cy="2396490"/>
            <a:chOff x="341375" y="3421379"/>
            <a:chExt cx="5481320" cy="2396490"/>
          </a:xfrm>
        </p:grpSpPr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1375" y="3442715"/>
              <a:ext cx="406133" cy="53111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17219" y="3421379"/>
              <a:ext cx="890778" cy="56769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1375" y="3747515"/>
              <a:ext cx="406133" cy="53111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17219" y="3726179"/>
              <a:ext cx="5179314" cy="56769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1375" y="4052315"/>
              <a:ext cx="406133" cy="53111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17219" y="4030979"/>
              <a:ext cx="1442466" cy="56769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787651" y="4030979"/>
              <a:ext cx="3743705" cy="56769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45108" y="4335779"/>
              <a:ext cx="1885950" cy="56769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791968" y="4335779"/>
              <a:ext cx="1034033" cy="56769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553968" y="4335779"/>
              <a:ext cx="1570482" cy="56769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1375" y="4661915"/>
              <a:ext cx="406133" cy="53111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17219" y="4640579"/>
              <a:ext cx="2119122" cy="56769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1375" y="4966715"/>
              <a:ext cx="406133" cy="53111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17219" y="4945379"/>
              <a:ext cx="4022598" cy="56769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45108" y="5250179"/>
              <a:ext cx="4577334" cy="567690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477113" y="1303146"/>
            <a:ext cx="5175885" cy="4342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4659" marR="9194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‘five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dissimilar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aircraft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trying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fly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formation’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454659" marR="1693545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(quote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Bob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Crew,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Resident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Manager)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Mine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Concentrator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(crushing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grinding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flotation)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Hydromet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(leaching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solvent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extraction)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Yellowcake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precip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calcining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Copper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Smelter</a:t>
            </a:r>
            <a:endParaRPr sz="20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Electrolytic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Refinery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PMs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Ancillaries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(acid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oxygen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plant)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4" name="object 84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044184" y="516648"/>
            <a:ext cx="2183130" cy="511289"/>
          </a:xfrm>
          <a:prstGeom prst="rect">
            <a:avLst/>
          </a:prstGeom>
        </p:spPr>
      </p:pic>
      <p:sp>
        <p:nvSpPr>
          <p:cNvPr id="85" name="object 85"/>
          <p:cNvSpPr txBox="1"/>
          <p:nvPr/>
        </p:nvSpPr>
        <p:spPr>
          <a:xfrm>
            <a:off x="6175375" y="572770"/>
            <a:ext cx="19043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Oly</a:t>
            </a:r>
            <a:r>
              <a:rPr sz="18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Dam,</a:t>
            </a:r>
            <a:r>
              <a:rPr sz="1800" b="1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ca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00"/>
                </a:solidFill>
                <a:latin typeface="Arial"/>
                <a:cs typeface="Arial"/>
              </a:rPr>
              <a:t>1989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0088" y="310895"/>
            <a:ext cx="7066788" cy="49392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97051" y="5524500"/>
            <a:ext cx="10996930" cy="1177290"/>
            <a:chOff x="797051" y="5524500"/>
            <a:chExt cx="10996930" cy="11772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051" y="5524500"/>
              <a:ext cx="9163050" cy="5676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1011" y="5524500"/>
              <a:ext cx="480834" cy="5676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31323" y="5524500"/>
              <a:ext cx="1962150" cy="5676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051" y="5829300"/>
              <a:ext cx="10139934" cy="5676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7051" y="6134100"/>
              <a:ext cx="6835902" cy="56769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43457" y="5588609"/>
            <a:ext cx="106133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Stopes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produce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voids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size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skyscraper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office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blocks –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backfilled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weak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concrete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rock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tailings sand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mix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stabilize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surrounding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ground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enable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ongoing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mining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extraction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286511"/>
            <a:ext cx="8991600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175003" y="391668"/>
            <a:ext cx="9996805" cy="1558290"/>
            <a:chOff x="1175003" y="391668"/>
            <a:chExt cx="9996805" cy="1558290"/>
          </a:xfrm>
        </p:grpSpPr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75003" y="391668"/>
              <a:ext cx="9996678" cy="100965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27603" y="940308"/>
              <a:ext cx="6366510" cy="1009650"/>
            </a:xfrm>
            <a:prstGeom prst="rect">
              <a:avLst/>
            </a:prstGeom>
          </p:spPr>
        </p:pic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0" marR="5080" indent="-17526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Disposal</a:t>
            </a:r>
            <a:r>
              <a:rPr sz="3600" spc="-14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into</a:t>
            </a:r>
            <a:r>
              <a:rPr sz="3600" spc="-12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large</a:t>
            </a:r>
            <a:r>
              <a:rPr sz="3600" spc="-13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mine</a:t>
            </a:r>
            <a:r>
              <a:rPr sz="3600" spc="-12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stopes</a:t>
            </a:r>
            <a:r>
              <a:rPr sz="3600" spc="-12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during</a:t>
            </a:r>
            <a:r>
              <a:rPr sz="3600" spc="-13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backfill </a:t>
            </a:r>
            <a:r>
              <a:rPr sz="3600" dirty="0">
                <a:solidFill>
                  <a:srgbClr val="CCEBFF"/>
                </a:solidFill>
              </a:rPr>
              <a:t>operations</a:t>
            </a:r>
            <a:r>
              <a:rPr sz="3600" spc="-14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is</a:t>
            </a:r>
            <a:r>
              <a:rPr sz="3600" spc="-12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quite</a:t>
            </a:r>
            <a:r>
              <a:rPr sz="3600" spc="-120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sensible..</a:t>
            </a:r>
            <a:endParaRPr sz="3600"/>
          </a:p>
        </p:txBody>
      </p:sp>
      <p:grpSp>
        <p:nvGrpSpPr>
          <p:cNvPr id="63" name="object 63"/>
          <p:cNvGrpSpPr/>
          <p:nvPr/>
        </p:nvGrpSpPr>
        <p:grpSpPr>
          <a:xfrm>
            <a:off x="557783" y="2167127"/>
            <a:ext cx="11092815" cy="1409065"/>
            <a:chOff x="557783" y="2167127"/>
            <a:chExt cx="11092815" cy="1409065"/>
          </a:xfrm>
        </p:grpSpPr>
        <p:pic>
          <p:nvPicPr>
            <p:cNvPr id="64" name="object 6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7783" y="2269248"/>
              <a:ext cx="502145" cy="5112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53439" y="2167127"/>
              <a:ext cx="10132314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53439" y="2532887"/>
              <a:ext cx="5641086" cy="6774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091427" y="2532887"/>
              <a:ext cx="505205" cy="6774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193536" y="2532887"/>
              <a:ext cx="2302002" cy="67741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092440" y="2532887"/>
              <a:ext cx="505205" cy="67741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194548" y="2532887"/>
              <a:ext cx="3455670" cy="67741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53439" y="2898647"/>
              <a:ext cx="3199638" cy="677417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557783" y="3776471"/>
            <a:ext cx="6444615" cy="677545"/>
            <a:chOff x="557783" y="3776471"/>
            <a:chExt cx="6444615" cy="677545"/>
          </a:xfrm>
        </p:grpSpPr>
        <p:pic>
          <p:nvPicPr>
            <p:cNvPr id="73" name="object 7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7783" y="3878592"/>
              <a:ext cx="502145" cy="51128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53439" y="3776471"/>
              <a:ext cx="6148578" cy="677418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557783" y="4654296"/>
            <a:ext cx="10748010" cy="1043305"/>
            <a:chOff x="557783" y="4654296"/>
            <a:chExt cx="10748010" cy="1043305"/>
          </a:xfrm>
        </p:grpSpPr>
        <p:pic>
          <p:nvPicPr>
            <p:cNvPr id="76" name="object 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57783" y="4756416"/>
              <a:ext cx="502145" cy="51128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53439" y="4654296"/>
              <a:ext cx="10452354" cy="67741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53439" y="5020056"/>
              <a:ext cx="6287262" cy="677418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688340" y="2246757"/>
            <a:ext cx="10675620" cy="324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Huge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volumes of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(presumably) totally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stripped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economic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value, no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intention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re-entering, or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mining, stabilized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cement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strength..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Perfect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sealed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sources..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marR="352425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done formally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Qld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Mount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Isa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Mines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 disposal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obsolete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sealed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sources,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1970’s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80’s.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7656" y="2993135"/>
            <a:ext cx="3514344" cy="197662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59536" y="493776"/>
            <a:ext cx="10349230" cy="900430"/>
            <a:chOff x="859536" y="493776"/>
            <a:chExt cx="10349230" cy="90043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536" y="493776"/>
              <a:ext cx="1594865" cy="8999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0239" y="493776"/>
              <a:ext cx="872489" cy="8999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1344" y="493776"/>
              <a:ext cx="4255770" cy="8999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2951" y="493776"/>
              <a:ext cx="4708398" cy="8999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67188" y="493776"/>
              <a:ext cx="941070" cy="89992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00124" y="600201"/>
            <a:ext cx="98412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CCEBFF"/>
                </a:solidFill>
              </a:rPr>
              <a:t>What</a:t>
            </a:r>
            <a:r>
              <a:rPr sz="3200" spc="-30" dirty="0">
                <a:solidFill>
                  <a:srgbClr val="CCEBFF"/>
                </a:solidFill>
              </a:rPr>
              <a:t> </a:t>
            </a:r>
            <a:r>
              <a:rPr sz="3200" b="1" i="1" dirty="0">
                <a:solidFill>
                  <a:srgbClr val="CCEBFF"/>
                </a:solidFill>
                <a:latin typeface="Arial"/>
                <a:cs typeface="Arial"/>
              </a:rPr>
              <a:t>is</a:t>
            </a:r>
            <a:r>
              <a:rPr sz="3200" b="1" i="1" spc="-2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CCEBFF"/>
                </a:solidFill>
              </a:rPr>
              <a:t>Radioactive</a:t>
            </a:r>
            <a:r>
              <a:rPr sz="3200" spc="-40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Waste?</a:t>
            </a:r>
            <a:r>
              <a:rPr sz="3200" spc="-40" dirty="0">
                <a:solidFill>
                  <a:srgbClr val="CCEBFF"/>
                </a:solidFill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Definition</a:t>
            </a:r>
            <a:r>
              <a:rPr sz="3200" i="1" spc="-1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can</a:t>
            </a:r>
            <a:r>
              <a:rPr sz="3200" i="1" spc="-4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be</a:t>
            </a:r>
            <a:r>
              <a:rPr sz="3200" i="1" spc="-2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a</a:t>
            </a:r>
            <a:r>
              <a:rPr sz="3200" i="1" spc="-2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spc="-10" dirty="0">
                <a:solidFill>
                  <a:srgbClr val="CCEBFF"/>
                </a:solidFill>
                <a:latin typeface="Arial"/>
                <a:cs typeface="Arial"/>
              </a:rPr>
              <a:t>trap</a:t>
            </a:r>
            <a:r>
              <a:rPr sz="3200" spc="-10" dirty="0">
                <a:solidFill>
                  <a:srgbClr val="CCEBFF"/>
                </a:solidFill>
              </a:rPr>
              <a:t>…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05384" y="1406652"/>
            <a:ext cx="10338435" cy="1994535"/>
            <a:chOff x="405384" y="1406652"/>
            <a:chExt cx="10338435" cy="199453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1508772"/>
              <a:ext cx="502145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040" y="1406652"/>
              <a:ext cx="3013710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11651" y="1406652"/>
              <a:ext cx="2839974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48528" y="1406652"/>
              <a:ext cx="4674870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1040" y="1772412"/>
              <a:ext cx="5670042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2459748"/>
              <a:ext cx="502145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1040" y="2357627"/>
              <a:ext cx="8501634" cy="677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99576" y="2357627"/>
              <a:ext cx="1943862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1040" y="2723388"/>
              <a:ext cx="4353306" cy="677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51248" y="2723388"/>
              <a:ext cx="505205" cy="677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3355" y="2723388"/>
              <a:ext cx="3827526" cy="677418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58140" y="3601211"/>
            <a:ext cx="10714990" cy="2506345"/>
            <a:chOff x="358140" y="3601211"/>
            <a:chExt cx="10714990" cy="250634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3703332"/>
              <a:ext cx="502145" cy="5112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1040" y="3601211"/>
              <a:ext cx="723138" cy="67741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21080" y="3601211"/>
              <a:ext cx="2551938" cy="67741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69919" y="3601211"/>
              <a:ext cx="5103113" cy="6774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8140" y="4040123"/>
              <a:ext cx="8129778" cy="6774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4727460"/>
              <a:ext cx="502145" cy="51128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1040" y="4625339"/>
              <a:ext cx="2961894" cy="67741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59835" y="4625339"/>
              <a:ext cx="1402841" cy="67741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44924" y="4625339"/>
              <a:ext cx="4080510" cy="6774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8140" y="5064251"/>
              <a:ext cx="6727698" cy="67741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682740" y="5064251"/>
              <a:ext cx="3473957" cy="6774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753599" y="5064251"/>
              <a:ext cx="1319022" cy="6774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8140" y="5430011"/>
              <a:ext cx="2964942" cy="67741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35940" y="1485646"/>
            <a:ext cx="1025144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52780" indent="-342900">
              <a:lnSpc>
                <a:spcPct val="100000"/>
              </a:lnSpc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Once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something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defined</a:t>
            </a:r>
            <a:r>
              <a:rPr sz="24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become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impossible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of,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difficult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of..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2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Example: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thousands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drums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rubbish from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ANSTO’s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radiopharm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production,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half-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lives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quite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‘dead’.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0">
              <a:latin typeface="Arial"/>
              <a:cs typeface="Arial"/>
            </a:endParaRPr>
          </a:p>
          <a:p>
            <a:pPr marL="12700" marR="2505075">
              <a:lnSpc>
                <a:spcPct val="120100"/>
              </a:lnSpc>
              <a:spcBef>
                <a:spcPts val="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discard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potential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use,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solve your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issue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costs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something..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2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Example: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low contam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soils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declared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‘waste’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legal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route,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been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24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civil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engineering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works.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854963" y="175260"/>
            <a:ext cx="10667365" cy="1899920"/>
            <a:chOff x="854963" y="175260"/>
            <a:chExt cx="10667365" cy="1899920"/>
          </a:xfrm>
        </p:grpSpPr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54963" y="175260"/>
              <a:ext cx="4420362" cy="122910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49140" y="175260"/>
              <a:ext cx="2375154" cy="122910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98108" y="175260"/>
              <a:ext cx="5324094" cy="122910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97508" y="845819"/>
              <a:ext cx="9432798" cy="1229105"/>
            </a:xfrm>
            <a:prstGeom prst="rect">
              <a:avLst/>
            </a:prstGeom>
          </p:spPr>
        </p:pic>
      </p:grp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1187602" y="324053"/>
            <a:ext cx="9815195" cy="136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CCEBFF"/>
                </a:solidFill>
              </a:rPr>
              <a:t>Olympic</a:t>
            </a:r>
            <a:r>
              <a:rPr sz="4400" spc="-4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Dam</a:t>
            </a:r>
            <a:r>
              <a:rPr sz="4400" spc="-25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“coulda’</a:t>
            </a:r>
            <a:r>
              <a:rPr sz="4400" spc="-15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been”</a:t>
            </a:r>
            <a:r>
              <a:rPr sz="4400" spc="-10" dirty="0">
                <a:solidFill>
                  <a:srgbClr val="CCEBFF"/>
                </a:solidFill>
              </a:rPr>
              <a:t> Australia’s </a:t>
            </a:r>
            <a:r>
              <a:rPr sz="4400" dirty="0">
                <a:solidFill>
                  <a:srgbClr val="CCEBFF"/>
                </a:solidFill>
              </a:rPr>
              <a:t>underground</a:t>
            </a:r>
            <a:r>
              <a:rPr sz="4400" spc="-35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waste</a:t>
            </a:r>
            <a:r>
              <a:rPr sz="4400" spc="-3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disposal</a:t>
            </a:r>
            <a:r>
              <a:rPr sz="4400" spc="-40" dirty="0">
                <a:solidFill>
                  <a:srgbClr val="CCEBFF"/>
                </a:solidFill>
              </a:rPr>
              <a:t> </a:t>
            </a:r>
            <a:r>
              <a:rPr sz="4400" spc="-10" dirty="0">
                <a:solidFill>
                  <a:srgbClr val="CCEBFF"/>
                </a:solidFill>
              </a:rPr>
              <a:t>facility</a:t>
            </a:r>
            <a:endParaRPr sz="4400"/>
          </a:p>
        </p:txBody>
      </p:sp>
      <p:grpSp>
        <p:nvGrpSpPr>
          <p:cNvPr id="65" name="object 65"/>
          <p:cNvGrpSpPr/>
          <p:nvPr/>
        </p:nvGrpSpPr>
        <p:grpSpPr>
          <a:xfrm>
            <a:off x="329184" y="2278379"/>
            <a:ext cx="10941685" cy="1043305"/>
            <a:chOff x="329184" y="2278379"/>
            <a:chExt cx="10941685" cy="1043305"/>
          </a:xfrm>
        </p:grpSpPr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9184" y="2380500"/>
              <a:ext cx="502145" cy="51128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24840" y="2278379"/>
              <a:ext cx="10645902" cy="6774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24840" y="2644139"/>
              <a:ext cx="2370582" cy="67741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592323" y="2644139"/>
              <a:ext cx="1349502" cy="67741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627119" y="2644139"/>
              <a:ext cx="3553205" cy="677417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329184" y="3521964"/>
            <a:ext cx="10050145" cy="677545"/>
            <a:chOff x="329184" y="3521964"/>
            <a:chExt cx="10050145" cy="677545"/>
          </a:xfrm>
        </p:grpSpPr>
        <p:pic>
          <p:nvPicPr>
            <p:cNvPr id="72" name="object 7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9184" y="3624084"/>
              <a:ext cx="502145" cy="5112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24840" y="3521964"/>
              <a:ext cx="7349490" cy="6774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571231" y="3521964"/>
              <a:ext cx="505205" cy="67741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757160" y="3521964"/>
              <a:ext cx="1690877" cy="67741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044940" y="3521964"/>
              <a:ext cx="1232153" cy="6774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873995" y="3521964"/>
              <a:ext cx="505205" cy="677418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29184" y="4399788"/>
            <a:ext cx="11359515" cy="1043305"/>
            <a:chOff x="329184" y="4399788"/>
            <a:chExt cx="11359515" cy="1043305"/>
          </a:xfrm>
        </p:grpSpPr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9184" y="4501908"/>
              <a:ext cx="502145" cy="51128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24840" y="4399788"/>
              <a:ext cx="2993898" cy="67741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15639" y="4399788"/>
              <a:ext cx="1943862" cy="67741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756404" y="4399788"/>
              <a:ext cx="505205" cy="67741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858512" y="4399788"/>
              <a:ext cx="3539490" cy="6774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994903" y="4399788"/>
              <a:ext cx="3693413" cy="67741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24840" y="4765548"/>
              <a:ext cx="1248918" cy="67741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470659" y="4765548"/>
              <a:ext cx="3925062" cy="677417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459740" y="2358009"/>
            <a:ext cx="10941050" cy="2879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24815" indent="-342900">
              <a:lnSpc>
                <a:spcPct val="100000"/>
              </a:lnSpc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(1991)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dedicated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underground drives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leased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operated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under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specific licence to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LLRW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ILRW..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Proposal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formally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went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govt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(both state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 feds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Simon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Crean)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Obstruction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key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second-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sz="24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state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24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servant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who stalled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supporting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letter,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‘events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intervened’…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711708" y="637031"/>
            <a:ext cx="8137525" cy="5410200"/>
            <a:chOff x="711708" y="637031"/>
            <a:chExt cx="8137525" cy="5410200"/>
          </a:xfrm>
        </p:grpSpPr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11708" y="637031"/>
              <a:ext cx="7240524" cy="541020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96112" y="1917192"/>
              <a:ext cx="6084570" cy="67741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77584" y="1917192"/>
              <a:ext cx="893826" cy="67741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141463" y="1917192"/>
              <a:ext cx="1707642" cy="67741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6112" y="2282952"/>
              <a:ext cx="607313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84148" y="2282952"/>
              <a:ext cx="674370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55420" y="2282952"/>
              <a:ext cx="505206" cy="6774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557527" y="2282952"/>
              <a:ext cx="4240530" cy="677418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1073302" y="1996566"/>
            <a:ext cx="75755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Beverley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Uranium</a:t>
            </a: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Mine</a:t>
            </a:r>
            <a:r>
              <a:rPr sz="240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near</a:t>
            </a:r>
            <a:r>
              <a:rPr sz="2400" b="1" spc="-1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Arkaroola</a:t>
            </a:r>
            <a:r>
              <a:rPr sz="24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Sth</a:t>
            </a:r>
            <a:r>
              <a:rPr sz="2400" b="1" spc="-1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Australia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--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00"/>
                </a:solidFill>
                <a:latin typeface="Arial"/>
                <a:cs typeface="Arial"/>
              </a:rPr>
              <a:t>In-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Situ</a:t>
            </a:r>
            <a:r>
              <a:rPr sz="24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Leach,</a:t>
            </a:r>
            <a:r>
              <a:rPr sz="24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started</a:t>
            </a:r>
            <a:r>
              <a:rPr sz="2400" b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00"/>
                </a:solidFill>
                <a:latin typeface="Arial"/>
                <a:cs typeface="Arial"/>
              </a:rPr>
              <a:t>in</a:t>
            </a:r>
            <a:r>
              <a:rPr sz="2400" b="1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Arial"/>
                <a:cs typeface="Arial"/>
              </a:rPr>
              <a:t>2000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337804" y="3390900"/>
            <a:ext cx="3575050" cy="1177290"/>
            <a:chOff x="8337804" y="3390900"/>
            <a:chExt cx="3575050" cy="1177290"/>
          </a:xfrm>
        </p:grpSpPr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337804" y="3390900"/>
              <a:ext cx="3022854" cy="56768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337804" y="3695700"/>
              <a:ext cx="2062733" cy="56768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061448" y="3695700"/>
              <a:ext cx="424421" cy="5676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146792" y="3695700"/>
              <a:ext cx="1680209" cy="56768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487912" y="3695700"/>
              <a:ext cx="424421" cy="56768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337804" y="4000500"/>
              <a:ext cx="3149346" cy="567689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8486393" y="3455289"/>
            <a:ext cx="326072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Downhole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confined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mined-out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uranium-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bearing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aquifer,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simple…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2977895" y="428244"/>
            <a:ext cx="6389370" cy="1009650"/>
            <a:chOff x="2977895" y="428244"/>
            <a:chExt cx="6389370" cy="1009650"/>
          </a:xfrm>
        </p:grpSpPr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977895" y="428244"/>
              <a:ext cx="3876294" cy="100965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56019" y="428244"/>
              <a:ext cx="750570" cy="100965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408419" y="428244"/>
              <a:ext cx="2958846" cy="1009650"/>
            </a:xfrm>
            <a:prstGeom prst="rect">
              <a:avLst/>
            </a:prstGeom>
          </p:spPr>
        </p:pic>
      </p:grp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3249548" y="548766"/>
            <a:ext cx="5693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Maralinga,</a:t>
            </a:r>
            <a:r>
              <a:rPr sz="3600" spc="-45" dirty="0">
                <a:solidFill>
                  <a:srgbClr val="CCEBFF"/>
                </a:solidFill>
              </a:rPr>
              <a:t> </a:t>
            </a:r>
            <a:r>
              <a:rPr sz="3600" spc="-20" dirty="0">
                <a:solidFill>
                  <a:srgbClr val="CCEBFF"/>
                </a:solidFill>
              </a:rPr>
              <a:t>1998-</a:t>
            </a:r>
            <a:r>
              <a:rPr sz="3600" dirty="0">
                <a:solidFill>
                  <a:srgbClr val="CCEBFF"/>
                </a:solidFill>
              </a:rPr>
              <a:t>99</a:t>
            </a:r>
            <a:r>
              <a:rPr sz="3600" spc="-2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cleanup</a:t>
            </a:r>
            <a:endParaRPr sz="3600"/>
          </a:p>
        </p:txBody>
      </p:sp>
      <p:grpSp>
        <p:nvGrpSpPr>
          <p:cNvPr id="64" name="object 64"/>
          <p:cNvGrpSpPr/>
          <p:nvPr/>
        </p:nvGrpSpPr>
        <p:grpSpPr>
          <a:xfrm>
            <a:off x="557783" y="1546860"/>
            <a:ext cx="9256395" cy="1116330"/>
            <a:chOff x="557783" y="1546860"/>
            <a:chExt cx="9256395" cy="1116330"/>
          </a:xfrm>
        </p:grpSpPr>
        <p:pic>
          <p:nvPicPr>
            <p:cNvPr id="65" name="object 6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7783" y="1648980"/>
              <a:ext cx="502145" cy="5112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53439" y="1546860"/>
              <a:ext cx="4147566" cy="6774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597907" y="1546860"/>
              <a:ext cx="1759458" cy="6774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54268" y="1546860"/>
              <a:ext cx="2961893" cy="67741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7783" y="2087892"/>
              <a:ext cx="502145" cy="51128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53439" y="1985772"/>
              <a:ext cx="5008626" cy="67741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458968" y="1985772"/>
              <a:ext cx="505206" cy="67741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561075" y="1985772"/>
              <a:ext cx="2166366" cy="67741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324343" y="1985772"/>
              <a:ext cx="2164842" cy="67741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086088" y="1985772"/>
              <a:ext cx="727709" cy="677417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557783" y="2863595"/>
            <a:ext cx="9428480" cy="1116330"/>
            <a:chOff x="557783" y="2863595"/>
            <a:chExt cx="9428480" cy="1116330"/>
          </a:xfrm>
        </p:grpSpPr>
        <p:pic>
          <p:nvPicPr>
            <p:cNvPr id="76" name="object 7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7783" y="2965716"/>
              <a:ext cx="502145" cy="51128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53439" y="2863595"/>
              <a:ext cx="6657594" cy="67741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107936" y="2863595"/>
              <a:ext cx="505205" cy="67741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210043" y="2863595"/>
              <a:ext cx="2775966" cy="67741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7783" y="3404628"/>
              <a:ext cx="502145" cy="51128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53439" y="3302507"/>
              <a:ext cx="8013954" cy="677418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557783" y="4180332"/>
            <a:ext cx="10036810" cy="677545"/>
            <a:chOff x="557783" y="4180332"/>
            <a:chExt cx="10036810" cy="677545"/>
          </a:xfrm>
        </p:grpSpPr>
        <p:pic>
          <p:nvPicPr>
            <p:cNvPr id="83" name="object 8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7783" y="4282452"/>
              <a:ext cx="502145" cy="51128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53439" y="4180332"/>
              <a:ext cx="7536942" cy="67741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987283" y="4180332"/>
              <a:ext cx="505205" cy="67741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089391" y="4180332"/>
              <a:ext cx="2504694" cy="677418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688340" y="1552003"/>
            <a:ext cx="9707245" cy="309943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Handed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UK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poor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cleanup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1968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Outback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trekkers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finding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coin-sized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bits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Heavy</a:t>
            </a:r>
            <a:r>
              <a:rPr sz="24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spc="-10" dirty="0">
                <a:solidFill>
                  <a:srgbClr val="FFFFFF"/>
                </a:solidFill>
                <a:latin typeface="Arial"/>
                <a:cs typeface="Arial"/>
              </a:rPr>
              <a:t>Metal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’..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Scraping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reburial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extensive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areas of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Pu-contaminated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soil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Exhuming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reburial 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contents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pits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(after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abortive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stupid attempt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immobilize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in-situ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vitrification)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068" y="313943"/>
            <a:ext cx="5625084" cy="3366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4788" y="437387"/>
            <a:ext cx="2324862" cy="67741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304788" y="1168908"/>
            <a:ext cx="5330190" cy="1409065"/>
            <a:chOff x="6304788" y="1168908"/>
            <a:chExt cx="5330190" cy="140906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4788" y="1168908"/>
              <a:ext cx="5317998" cy="677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4788" y="1534668"/>
              <a:ext cx="5330190" cy="6774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4788" y="1900427"/>
              <a:ext cx="4299966" cy="67741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304788" y="2631948"/>
            <a:ext cx="5050155" cy="1409065"/>
            <a:chOff x="6304788" y="2631948"/>
            <a:chExt cx="5050155" cy="140906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4788" y="2631948"/>
              <a:ext cx="5016246" cy="6774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4788" y="2997708"/>
              <a:ext cx="1078230" cy="6774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6788" y="2997708"/>
              <a:ext cx="4287774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04788" y="3363468"/>
              <a:ext cx="2013965" cy="67741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482588" y="515873"/>
            <a:ext cx="486918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‘Taranaki’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site: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Soil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contamination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bomb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tests,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(200 or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so)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trigger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trials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 safety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trials.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287655" algn="just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generated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plutonium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oxide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fume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spread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deposited downwind..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03019" y="4101084"/>
            <a:ext cx="3982211" cy="25161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92923" y="4101084"/>
            <a:ext cx="3982212" cy="26380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656588" y="428244"/>
            <a:ext cx="8907017" cy="1009650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928241" y="548766"/>
            <a:ext cx="83318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The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workplace</a:t>
            </a:r>
            <a:r>
              <a:rPr sz="3600" spc="-4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health</a:t>
            </a:r>
            <a:r>
              <a:rPr sz="3600" spc="-3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issue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at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Maralinga:</a:t>
            </a:r>
            <a:endParaRPr sz="3600"/>
          </a:p>
        </p:txBody>
      </p:sp>
      <p:grpSp>
        <p:nvGrpSpPr>
          <p:cNvPr id="61" name="object 61"/>
          <p:cNvGrpSpPr/>
          <p:nvPr/>
        </p:nvGrpSpPr>
        <p:grpSpPr>
          <a:xfrm>
            <a:off x="557783" y="1546860"/>
            <a:ext cx="10346055" cy="1043305"/>
            <a:chOff x="557783" y="1546860"/>
            <a:chExt cx="10346055" cy="1043305"/>
          </a:xfrm>
        </p:grpSpPr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7783" y="1648980"/>
              <a:ext cx="502145" cy="5112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53439" y="1546860"/>
              <a:ext cx="1520190" cy="6774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057400" y="1546860"/>
              <a:ext cx="8846058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53439" y="1912620"/>
              <a:ext cx="8079485" cy="677417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557783" y="2790444"/>
            <a:ext cx="10821670" cy="1043305"/>
            <a:chOff x="557783" y="2790444"/>
            <a:chExt cx="10821670" cy="1043305"/>
          </a:xfrm>
        </p:grpSpPr>
        <p:pic>
          <p:nvPicPr>
            <p:cNvPr id="67" name="object 6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7783" y="2892564"/>
              <a:ext cx="502145" cy="51128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53439" y="2790444"/>
              <a:ext cx="7521702" cy="67741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972043" y="2790444"/>
              <a:ext cx="505205" cy="67741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074152" y="2790444"/>
              <a:ext cx="3304794" cy="67741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53439" y="3156204"/>
              <a:ext cx="2606802" cy="67741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057144" y="3156204"/>
              <a:ext cx="505206" cy="67741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159251" y="3156204"/>
              <a:ext cx="4908042" cy="677418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557783" y="4034028"/>
            <a:ext cx="8107045" cy="677545"/>
            <a:chOff x="557783" y="4034028"/>
            <a:chExt cx="8107045" cy="677545"/>
          </a:xfrm>
        </p:grpSpPr>
        <p:pic>
          <p:nvPicPr>
            <p:cNvPr id="75" name="object 7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7783" y="4136148"/>
              <a:ext cx="502145" cy="51128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53439" y="4034028"/>
              <a:ext cx="1741170" cy="6774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191511" y="4034028"/>
              <a:ext cx="1232153" cy="67741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107435" y="4034028"/>
              <a:ext cx="5150358" cy="67741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854695" y="4034028"/>
              <a:ext cx="810005" cy="677418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557783" y="4911852"/>
            <a:ext cx="10457180" cy="1043305"/>
            <a:chOff x="557783" y="4911852"/>
            <a:chExt cx="10457180" cy="1043305"/>
          </a:xfrm>
        </p:grpSpPr>
        <p:pic>
          <p:nvPicPr>
            <p:cNvPr id="81" name="object 8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7783" y="5013972"/>
              <a:ext cx="502145" cy="51128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53439" y="4911852"/>
              <a:ext cx="10114026" cy="67741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53439" y="5277612"/>
              <a:ext cx="2402586" cy="6774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852927" y="5277612"/>
              <a:ext cx="505205" cy="67741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955035" y="5277612"/>
              <a:ext cx="8059673" cy="677418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688340" y="1625549"/>
            <a:ext cx="10405110" cy="412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concern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airborne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resuspended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‘hot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particles’: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possibility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individual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Pu/Am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particles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carrying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‘many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ALIs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activity’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Thus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‘heroic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levels’ of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vehicle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air filtration.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outside-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cabin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hot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zone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were in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full-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face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respirators &amp;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Tyvek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overalls.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decon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clean/dirty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zone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boundary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etc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99FF99"/>
              </a:buClr>
              <a:buFont typeface="Wingdings"/>
              <a:buChar char=""/>
            </a:pPr>
            <a:endParaRPr sz="3500">
              <a:latin typeface="Arial"/>
              <a:cs typeface="Arial"/>
            </a:endParaRPr>
          </a:p>
          <a:p>
            <a:pPr marL="355600" marR="282575" indent="-342900">
              <a:lnSpc>
                <a:spcPct val="100000"/>
              </a:lnSpc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Strange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sz="24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misread: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(US</a:t>
            </a:r>
            <a:r>
              <a:rPr sz="24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based)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24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Physics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contractor</a:t>
            </a:r>
            <a:r>
              <a:rPr sz="2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fixated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beta-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gamma</a:t>
            </a:r>
            <a:r>
              <a:rPr sz="24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whilst the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actual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issue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alphas from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25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17055" y="620268"/>
            <a:ext cx="5004752" cy="283311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754623" y="2270760"/>
            <a:ext cx="5565648" cy="2758440"/>
          </a:xfrm>
          <a:prstGeom prst="rect">
            <a:avLst/>
          </a:prstGeom>
        </p:spPr>
      </p:pic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0580" rIns="0" bIns="0" rtlCol="0">
            <a:spAutoFit/>
          </a:bodyPr>
          <a:lstStyle/>
          <a:p>
            <a:pPr marL="5368925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Huge</a:t>
            </a:r>
            <a:r>
              <a:rPr spc="-25" dirty="0"/>
              <a:t> </a:t>
            </a:r>
            <a:r>
              <a:rPr spc="-60" dirty="0"/>
              <a:t>HEPA</a:t>
            </a:r>
            <a:r>
              <a:rPr spc="-110" dirty="0"/>
              <a:t> </a:t>
            </a:r>
            <a:r>
              <a:rPr dirty="0"/>
              <a:t>filters</a:t>
            </a:r>
            <a:r>
              <a:rPr spc="-15" dirty="0"/>
              <a:t> </a:t>
            </a:r>
            <a:r>
              <a:rPr dirty="0"/>
              <a:t>(for</a:t>
            </a:r>
            <a:r>
              <a:rPr spc="-25" dirty="0"/>
              <a:t> </a:t>
            </a:r>
            <a:r>
              <a:rPr dirty="0"/>
              <a:t>engine</a:t>
            </a:r>
            <a:r>
              <a:rPr spc="5" dirty="0"/>
              <a:t> </a:t>
            </a:r>
            <a:r>
              <a:rPr dirty="0"/>
              <a:t>intakes </a:t>
            </a:r>
            <a:r>
              <a:rPr spc="-25" dirty="0"/>
              <a:t>as </a:t>
            </a:r>
            <a:r>
              <a:rPr dirty="0"/>
              <a:t>well</a:t>
            </a:r>
            <a:r>
              <a:rPr spc="5" dirty="0"/>
              <a:t> </a:t>
            </a:r>
            <a:r>
              <a:rPr dirty="0"/>
              <a:t>as</a:t>
            </a:r>
            <a:r>
              <a:rPr spc="-15" dirty="0"/>
              <a:t> </a:t>
            </a:r>
            <a:r>
              <a:rPr dirty="0"/>
              <a:t>cabin aircons);</a:t>
            </a:r>
            <a:r>
              <a:rPr spc="-5" dirty="0"/>
              <a:t> </a:t>
            </a:r>
            <a:r>
              <a:rPr dirty="0"/>
              <a:t>sealed</a:t>
            </a:r>
            <a:r>
              <a:rPr spc="10" dirty="0"/>
              <a:t> </a:t>
            </a:r>
            <a:r>
              <a:rPr spc="-10" dirty="0"/>
              <a:t>doors, </a:t>
            </a:r>
            <a:r>
              <a:rPr dirty="0"/>
              <a:t>overpressure</a:t>
            </a:r>
            <a:r>
              <a:rPr spc="-15" dirty="0"/>
              <a:t> </a:t>
            </a:r>
            <a:r>
              <a:rPr spc="-10" dirty="0"/>
              <a:t>cabins..</a:t>
            </a:r>
          </a:p>
        </p:txBody>
      </p:sp>
      <p:pic>
        <p:nvPicPr>
          <p:cNvPr id="62" name="object 6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49580" y="3649979"/>
            <a:ext cx="4872228" cy="2973324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5937250" y="5483148"/>
            <a:ext cx="52774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Steel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tent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pits,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prepped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In-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Situ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Vitrification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333744" y="428244"/>
            <a:ext cx="3445002" cy="1009650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6604761" y="548766"/>
            <a:ext cx="2872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Mineral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sands</a:t>
            </a:r>
            <a:endParaRPr sz="3600"/>
          </a:p>
        </p:txBody>
      </p:sp>
      <p:pic>
        <p:nvPicPr>
          <p:cNvPr id="61" name="object 6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76072" y="440436"/>
            <a:ext cx="4849368" cy="3445764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236220" y="1286255"/>
            <a:ext cx="11488420" cy="4548505"/>
            <a:chOff x="236220" y="1286255"/>
            <a:chExt cx="11488420" cy="4548505"/>
          </a:xfrm>
        </p:grpSpPr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181343" y="1286255"/>
              <a:ext cx="5542788" cy="346405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36220" y="4425695"/>
              <a:ext cx="5790438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36220" y="4791455"/>
              <a:ext cx="1735074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68195" y="4791455"/>
              <a:ext cx="826769" cy="6774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991868" y="4791455"/>
              <a:ext cx="4537709" cy="6774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36220" y="5157215"/>
              <a:ext cx="1791462" cy="67741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24584" y="5157215"/>
              <a:ext cx="505205" cy="67741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726692" y="5157215"/>
              <a:ext cx="2779013" cy="677418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414324" y="4505070"/>
            <a:ext cx="58286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“Thanks,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Premier,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shutting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down;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won’t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able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jobs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baristas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whale-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watching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guides.”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2" name="object 72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236220" y="5888735"/>
            <a:ext cx="4915662" cy="677418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414324" y="5968390"/>
            <a:ext cx="4537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Signed,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AWU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Steward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4" name="object 7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425184" y="5353799"/>
            <a:ext cx="5438394" cy="621030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6587108" y="5424627"/>
            <a:ext cx="50901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dirty="0">
                <a:solidFill>
                  <a:srgbClr val="FFFFFF"/>
                </a:solidFill>
                <a:latin typeface="Arial"/>
                <a:cs typeface="Arial"/>
              </a:rPr>
              <a:t>Enterprise</a:t>
            </a:r>
            <a:r>
              <a:rPr sz="22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FFFFFF"/>
                </a:solidFill>
                <a:latin typeface="Arial"/>
                <a:cs typeface="Arial"/>
              </a:rPr>
              <a:t>Mine,</a:t>
            </a:r>
            <a:r>
              <a:rPr sz="22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FFFFFF"/>
                </a:solidFill>
                <a:latin typeface="Arial"/>
                <a:cs typeface="Arial"/>
              </a:rPr>
              <a:t>North</a:t>
            </a:r>
            <a:r>
              <a:rPr sz="22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FFFFFF"/>
                </a:solidFill>
                <a:latin typeface="Arial"/>
                <a:cs typeface="Arial"/>
              </a:rPr>
              <a:t>Stradbroke</a:t>
            </a:r>
            <a:r>
              <a:rPr sz="22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i="1" spc="-10" dirty="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133600" y="336804"/>
            <a:ext cx="3445002" cy="1009650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2405633" y="456691"/>
            <a:ext cx="2872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Mineral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sands</a:t>
            </a:r>
            <a:endParaRPr sz="3600"/>
          </a:p>
        </p:txBody>
      </p:sp>
      <p:pic>
        <p:nvPicPr>
          <p:cNvPr id="61" name="object 6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73379" y="1325880"/>
            <a:ext cx="5486400" cy="3864864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332220" y="2298192"/>
            <a:ext cx="5486400" cy="3525012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6641592" y="757440"/>
            <a:ext cx="5132070" cy="1060450"/>
            <a:chOff x="6641592" y="757440"/>
            <a:chExt cx="5132070" cy="1060450"/>
          </a:xfrm>
        </p:grpSpPr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641592" y="757440"/>
              <a:ext cx="1230629" cy="5112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566660" y="757440"/>
              <a:ext cx="381761" cy="5112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642860" y="757440"/>
              <a:ext cx="3880865" cy="51128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641592" y="1031760"/>
              <a:ext cx="5132070" cy="51128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641592" y="1306080"/>
              <a:ext cx="3480054" cy="5112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816084" y="1306080"/>
              <a:ext cx="381761" cy="51128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892284" y="1306080"/>
              <a:ext cx="1322070" cy="511289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6773926" y="814196"/>
            <a:ext cx="47231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Monazite-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bearing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‘zircon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mags’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is/was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trucked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dry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plant and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buried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mine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overburden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sand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depth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10-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metres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611123" y="6006084"/>
            <a:ext cx="7324090" cy="511809"/>
            <a:chOff x="611123" y="6006084"/>
            <a:chExt cx="7324090" cy="511809"/>
          </a:xfrm>
        </p:grpSpPr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11123" y="6006084"/>
              <a:ext cx="457974" cy="51128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27531" y="6006084"/>
              <a:ext cx="7107174" cy="51128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742594" y="6064097"/>
            <a:ext cx="7041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1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sz="18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REEs</a:t>
            </a:r>
            <a:r>
              <a:rPr sz="1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resource</a:t>
            </a:r>
            <a:r>
              <a:rPr sz="1800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sz="18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now,</a:t>
            </a:r>
            <a:r>
              <a:rPr sz="1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future</a:t>
            </a:r>
            <a:r>
              <a:rPr sz="1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FFFFFF"/>
                </a:solidFill>
                <a:latin typeface="Arial"/>
                <a:cs typeface="Arial"/>
              </a:rPr>
              <a:t>thorium</a:t>
            </a:r>
            <a:r>
              <a:rPr sz="18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resource!!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491996" y="301752"/>
            <a:ext cx="9236202" cy="1009650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763648" y="422528"/>
            <a:ext cx="8662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Oil</a:t>
            </a:r>
            <a:r>
              <a:rPr sz="3600" spc="-1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&amp;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Gas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NORM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management</a:t>
            </a:r>
            <a:r>
              <a:rPr sz="3600" spc="-3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&amp;</a:t>
            </a:r>
            <a:r>
              <a:rPr sz="3600" spc="-10" dirty="0">
                <a:solidFill>
                  <a:srgbClr val="CCEBFF"/>
                </a:solidFill>
              </a:rPr>
              <a:t> disposal:</a:t>
            </a:r>
            <a:endParaRPr sz="3600"/>
          </a:p>
        </p:txBody>
      </p:sp>
      <p:grpSp>
        <p:nvGrpSpPr>
          <p:cNvPr id="61" name="object 61"/>
          <p:cNvGrpSpPr/>
          <p:nvPr/>
        </p:nvGrpSpPr>
        <p:grpSpPr>
          <a:xfrm>
            <a:off x="396240" y="1363980"/>
            <a:ext cx="11619865" cy="4189095"/>
            <a:chOff x="396240" y="1363980"/>
            <a:chExt cx="11619865" cy="4189095"/>
          </a:xfrm>
        </p:grpSpPr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6240" y="1466100"/>
              <a:ext cx="502145" cy="5112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1896" y="1363980"/>
              <a:ext cx="10245090" cy="6774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6240" y="1905012"/>
              <a:ext cx="502145" cy="5112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91896" y="1802892"/>
              <a:ext cx="11016234" cy="67741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6240" y="2490228"/>
              <a:ext cx="502145" cy="51128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91896" y="2388108"/>
              <a:ext cx="10507218" cy="6774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3731" y="3038868"/>
              <a:ext cx="320814" cy="33298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92708" y="2827019"/>
              <a:ext cx="3105150" cy="67741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794760" y="2827019"/>
              <a:ext cx="662177" cy="67741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53840" y="2827019"/>
              <a:ext cx="692658" cy="67741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343399" y="2827019"/>
              <a:ext cx="4004309" cy="67741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944611" y="2827019"/>
              <a:ext cx="3848861" cy="67741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92708" y="3192780"/>
              <a:ext cx="5049774" cy="67741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3731" y="3843540"/>
              <a:ext cx="320814" cy="33298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92708" y="3631691"/>
              <a:ext cx="2285238" cy="67741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974847" y="3631691"/>
              <a:ext cx="3217926" cy="67741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789675" y="3631691"/>
              <a:ext cx="6226302" cy="67741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92708" y="3997452"/>
              <a:ext cx="9480042" cy="67741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3731" y="4648212"/>
              <a:ext cx="320814" cy="33298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92708" y="4436363"/>
              <a:ext cx="9541002" cy="67741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230611" y="4436363"/>
              <a:ext cx="1625346" cy="67741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452859" y="4436363"/>
              <a:ext cx="499122" cy="6774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3731" y="5087124"/>
              <a:ext cx="320814" cy="33298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92708" y="4875276"/>
              <a:ext cx="7323582" cy="67741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13192" y="4875276"/>
              <a:ext cx="1765553" cy="67741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375647" y="4875276"/>
              <a:ext cx="1002029" cy="67741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974580" y="4875276"/>
              <a:ext cx="1728977" cy="67741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300459" y="4875276"/>
              <a:ext cx="499122" cy="677418"/>
            </a:xfrm>
            <a:prstGeom prst="rect">
              <a:avLst/>
            </a:prstGeom>
          </p:spPr>
        </p:pic>
      </p:grpSp>
      <p:sp>
        <p:nvSpPr>
          <p:cNvPr id="90" name="object 90"/>
          <p:cNvSpPr txBox="1"/>
          <p:nvPr/>
        </p:nvSpPr>
        <p:spPr>
          <a:xfrm>
            <a:off x="526186" y="1369948"/>
            <a:ext cx="11227435" cy="397827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There’s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lots;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scale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sludges;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bit hot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(MBq/kg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levels)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‘categorically’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insoluble,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technical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solutions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exist..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3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politically,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options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restricted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(in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jurisdictions,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none):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85"/>
              </a:spcBef>
              <a:buClr>
                <a:srgbClr val="CCEBFF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Store</a:t>
            </a:r>
            <a:r>
              <a:rPr sz="24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indefinitely,</a:t>
            </a:r>
            <a:r>
              <a:rPr sz="2400" spc="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ie,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‘</a:t>
            </a:r>
            <a:r>
              <a:rPr sz="2400" i="1" dirty="0">
                <a:solidFill>
                  <a:srgbClr val="FFFFFF"/>
                </a:solidFill>
                <a:latin typeface="Lucida Sans"/>
                <a:cs typeface="Lucida Sans"/>
              </a:rPr>
              <a:t>concentrate</a:t>
            </a:r>
            <a:r>
              <a:rPr sz="2400" i="1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i="1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2400" i="1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i="1" dirty="0">
                <a:solidFill>
                  <a:srgbClr val="FFFFFF"/>
                </a:solidFill>
                <a:latin typeface="Lucida Sans"/>
                <a:cs typeface="Lucida Sans"/>
              </a:rPr>
              <a:t>contain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’,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not</a:t>
            </a:r>
            <a:r>
              <a:rPr sz="24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practical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without</a:t>
            </a:r>
            <a:endParaRPr sz="2400">
              <a:latin typeface="Lucida Sans"/>
              <a:cs typeface="Lucida Sans"/>
            </a:endParaRP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approved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radwaste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storage</a:t>
            </a:r>
            <a:r>
              <a:rPr sz="24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Lucida Sans"/>
                <a:cs typeface="Lucida Sans"/>
              </a:rPr>
              <a:t>site</a:t>
            </a:r>
            <a:endParaRPr sz="2400">
              <a:latin typeface="Lucida Sans"/>
              <a:cs typeface="Lucida Sans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99FF99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Dispose</a:t>
            </a:r>
            <a:r>
              <a:rPr sz="24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via</a:t>
            </a:r>
            <a:r>
              <a:rPr sz="24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‘</a:t>
            </a:r>
            <a:r>
              <a:rPr sz="2400" i="1" dirty="0">
                <a:solidFill>
                  <a:srgbClr val="FFFFFF"/>
                </a:solidFill>
                <a:latin typeface="Lucida Sans"/>
                <a:cs typeface="Lucida Sans"/>
              </a:rPr>
              <a:t>dilute</a:t>
            </a:r>
            <a:r>
              <a:rPr sz="2400" i="1" spc="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i="1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2400" i="1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i="1" dirty="0">
                <a:solidFill>
                  <a:srgbClr val="FFFFFF"/>
                </a:solidFill>
                <a:latin typeface="Lucida Sans"/>
                <a:cs typeface="Lucida Sans"/>
              </a:rPr>
              <a:t>disperse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’, then</a:t>
            </a:r>
            <a:r>
              <a:rPr sz="24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pump</a:t>
            </a:r>
            <a:r>
              <a:rPr sz="2400" spc="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overboard,</a:t>
            </a:r>
            <a:r>
              <a:rPr sz="24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can</a:t>
            </a:r>
            <a:r>
              <a:rPr sz="24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be</a:t>
            </a:r>
            <a:r>
              <a:rPr sz="24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shown</a:t>
            </a:r>
            <a:endParaRPr sz="2400">
              <a:latin typeface="Lucida Sans"/>
              <a:cs typeface="Lucida Sans"/>
            </a:endParaRPr>
          </a:p>
          <a:p>
            <a:pPr marL="75628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to</a:t>
            </a:r>
            <a:r>
              <a:rPr sz="2400" spc="-3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be</a:t>
            </a:r>
            <a:r>
              <a:rPr sz="24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intrinsically</a:t>
            </a:r>
            <a:r>
              <a:rPr sz="2400" spc="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safe.</a:t>
            </a:r>
            <a:r>
              <a:rPr sz="24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But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regulators</a:t>
            </a:r>
            <a:r>
              <a:rPr sz="24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fear</a:t>
            </a:r>
            <a:r>
              <a:rPr sz="24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political</a:t>
            </a:r>
            <a:r>
              <a:rPr sz="2400" spc="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blowback.</a:t>
            </a:r>
            <a:endParaRPr sz="2400">
              <a:latin typeface="Lucida Sans"/>
              <a:cs typeface="Lucida Sans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lr>
                <a:srgbClr val="CCEBFF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Dispose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24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down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depleted</a:t>
            </a:r>
            <a:r>
              <a:rPr sz="2400" spc="-4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wells.</a:t>
            </a:r>
            <a:r>
              <a:rPr sz="24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Loose,</a:t>
            </a:r>
            <a:r>
              <a:rPr sz="2400" spc="-2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or</a:t>
            </a:r>
            <a:r>
              <a:rPr sz="24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cemented</a:t>
            </a:r>
            <a:r>
              <a:rPr sz="24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into</a:t>
            </a:r>
            <a:r>
              <a:rPr sz="24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old</a:t>
            </a:r>
            <a:r>
              <a:rPr sz="2400" spc="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drillpipe.</a:t>
            </a:r>
            <a:endParaRPr sz="2400">
              <a:latin typeface="Lucida Sans"/>
              <a:cs typeface="Lucida Sans"/>
            </a:endParaRP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Clr>
                <a:srgbClr val="CCEBFF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Dilute</a:t>
            </a:r>
            <a:r>
              <a:rPr sz="2400" spc="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/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blend</a:t>
            </a:r>
            <a:r>
              <a:rPr sz="2400" spc="-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down</a:t>
            </a:r>
            <a:r>
              <a:rPr sz="2400" spc="-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and</a:t>
            </a:r>
            <a:r>
              <a:rPr sz="2400" spc="-2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dispose</a:t>
            </a:r>
            <a:r>
              <a:rPr sz="2400" spc="1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in</a:t>
            </a:r>
            <a:r>
              <a:rPr sz="2400" spc="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landfill,</a:t>
            </a:r>
            <a:r>
              <a:rPr sz="2400" spc="7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roadbase,</a:t>
            </a:r>
            <a:r>
              <a:rPr sz="2400" spc="-4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"/>
                <a:cs typeface="Lucida Sans"/>
              </a:rPr>
              <a:t>or</a:t>
            </a:r>
            <a:r>
              <a:rPr sz="2400" spc="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Lucida Sans"/>
                <a:cs typeface="Lucida Sans"/>
              </a:rPr>
              <a:t>landfarm.</a:t>
            </a:r>
            <a:endParaRPr sz="24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6859" y="2005583"/>
            <a:ext cx="5414771" cy="43220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1183" y="618744"/>
            <a:ext cx="2919983" cy="38922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7720" y="428244"/>
            <a:ext cx="2986278" cy="1009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89753" y="548766"/>
            <a:ext cx="2414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The </a:t>
            </a:r>
            <a:r>
              <a:rPr sz="3600" spc="-10" dirty="0">
                <a:solidFill>
                  <a:srgbClr val="CCEBFF"/>
                </a:solidFill>
              </a:rPr>
              <a:t>Basics: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536448" y="1531619"/>
            <a:ext cx="11129010" cy="4895850"/>
            <a:chOff x="536448" y="1531619"/>
            <a:chExt cx="11129010" cy="48958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8" y="1648967"/>
              <a:ext cx="581406" cy="5935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960" y="1531619"/>
              <a:ext cx="4563618" cy="787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9471" y="1531619"/>
              <a:ext cx="5987033" cy="7871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2960" y="1958339"/>
              <a:ext cx="4802886" cy="7871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58739" y="1958339"/>
              <a:ext cx="585977" cy="7871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77612" y="1958339"/>
              <a:ext cx="4424934" cy="7871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8" y="2734055"/>
              <a:ext cx="581406" cy="5935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2960" y="2616708"/>
              <a:ext cx="2109978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65831" y="2616708"/>
              <a:ext cx="585978" cy="78714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84704" y="2616708"/>
              <a:ext cx="8606790" cy="7871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22960" y="3043427"/>
              <a:ext cx="10842498" cy="787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2960" y="3470147"/>
              <a:ext cx="4487418" cy="7871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8" y="4245863"/>
              <a:ext cx="581406" cy="5935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2960" y="4128515"/>
              <a:ext cx="5356098" cy="7871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1951" y="4128515"/>
              <a:ext cx="1180338" cy="7871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25183" y="4128515"/>
              <a:ext cx="3457194" cy="78714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15271" y="4128515"/>
              <a:ext cx="2010918" cy="78714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2960" y="4555236"/>
              <a:ext cx="6857238" cy="78714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448" y="5330952"/>
              <a:ext cx="581406" cy="59359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2960" y="5213604"/>
              <a:ext cx="3556254" cy="78714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2107" y="5213604"/>
              <a:ext cx="1536953" cy="78714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81015" y="5213604"/>
              <a:ext cx="4367022" cy="78714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80931" y="5213604"/>
              <a:ext cx="2012442" cy="78714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26267" y="5213604"/>
              <a:ext cx="665226" cy="7871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2960" y="5640323"/>
              <a:ext cx="2487929" cy="7871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43783" y="5640323"/>
              <a:ext cx="1041654" cy="7871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17392" y="5640323"/>
              <a:ext cx="6230873" cy="78714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88340" y="1624024"/>
            <a:ext cx="10537825" cy="4561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58495" indent="-342900">
              <a:lnSpc>
                <a:spcPct val="100000"/>
              </a:lnSpc>
              <a:spcBef>
                <a:spcPts val="9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Characterize</a:t>
            </a:r>
            <a:r>
              <a:rPr sz="28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8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it,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solubility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mobility,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half-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life(s),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components.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830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half-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life,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(not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storage)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solution,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would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definitively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insoluble.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Otherwise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robust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containment.</a:t>
            </a:r>
            <a:endParaRPr sz="2800">
              <a:latin typeface="Arial"/>
              <a:cs typeface="Arial"/>
            </a:endParaRPr>
          </a:p>
          <a:p>
            <a:pPr marL="355600" marR="139065" indent="-342900">
              <a:lnSpc>
                <a:spcPct val="100000"/>
              </a:lnSpc>
              <a:spcBef>
                <a:spcPts val="182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cases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containment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reqd,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ask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question:</a:t>
            </a:r>
            <a:r>
              <a:rPr sz="2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‘if</a:t>
            </a:r>
            <a:r>
              <a:rPr sz="28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(when)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containment</a:t>
            </a:r>
            <a:r>
              <a:rPr sz="28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fails,</a:t>
            </a:r>
            <a:r>
              <a:rPr sz="2800" i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what’s</a:t>
            </a:r>
            <a:r>
              <a:rPr sz="28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catch</a:t>
            </a:r>
            <a:r>
              <a:rPr sz="2800" i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tray?’</a:t>
            </a:r>
            <a:endParaRPr sz="2800">
              <a:latin typeface="Arial"/>
              <a:cs typeface="Arial"/>
            </a:endParaRPr>
          </a:p>
          <a:p>
            <a:pPr marL="355600" marR="370205" indent="-342900">
              <a:lnSpc>
                <a:spcPct val="100000"/>
              </a:lnSpc>
              <a:spcBef>
                <a:spcPts val="182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2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radionuclides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cannot</a:t>
            </a:r>
            <a:r>
              <a:rPr sz="28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concentrate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2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foodchain,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dilution</a:t>
            </a:r>
            <a:r>
              <a:rPr sz="2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8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reasonably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solution..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3716" y="987552"/>
            <a:ext cx="3255264" cy="24414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1716" y="3685032"/>
            <a:ext cx="3602735" cy="26974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520" y="2642616"/>
            <a:ext cx="5989320" cy="372770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34923" y="446531"/>
            <a:ext cx="6228080" cy="1043305"/>
            <a:chOff x="534923" y="446531"/>
            <a:chExt cx="6228080" cy="104330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923" y="446531"/>
              <a:ext cx="2457450" cy="677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9275" y="446531"/>
              <a:ext cx="505206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1384" y="446531"/>
              <a:ext cx="3303270" cy="6774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923" y="812291"/>
              <a:ext cx="6227826" cy="67741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34923" y="1543811"/>
            <a:ext cx="6319520" cy="1043305"/>
            <a:chOff x="534923" y="1543811"/>
            <a:chExt cx="6319520" cy="1043305"/>
          </a:xfrm>
        </p:grpSpPr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923" y="1543811"/>
              <a:ext cx="6319265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923" y="1909571"/>
              <a:ext cx="657606" cy="6774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431" y="1909571"/>
              <a:ext cx="1317497" cy="6774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9176" y="1909571"/>
              <a:ext cx="4217670" cy="67741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13028" y="524713"/>
            <a:ext cx="585660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Timor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Gap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Sub-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Heat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Exchanger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recovery,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demolition,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descale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exercise: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Pointless and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expensive.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(Ended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w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tonnes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scale going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Idaho..)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208020" y="297179"/>
            <a:ext cx="5805678" cy="1009650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3479672" y="417067"/>
            <a:ext cx="52374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Sealed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sources</a:t>
            </a:r>
            <a:r>
              <a:rPr sz="3600" spc="-1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as </a:t>
            </a:r>
            <a:r>
              <a:rPr sz="3600" spc="-10" dirty="0">
                <a:solidFill>
                  <a:srgbClr val="CCEBFF"/>
                </a:solidFill>
              </a:rPr>
              <a:t>waste:</a:t>
            </a:r>
            <a:endParaRPr sz="3600"/>
          </a:p>
        </p:txBody>
      </p:sp>
      <p:grpSp>
        <p:nvGrpSpPr>
          <p:cNvPr id="61" name="object 61"/>
          <p:cNvGrpSpPr/>
          <p:nvPr/>
        </p:nvGrpSpPr>
        <p:grpSpPr>
          <a:xfrm>
            <a:off x="536448" y="1196339"/>
            <a:ext cx="10989310" cy="1214120"/>
            <a:chOff x="536448" y="1196339"/>
            <a:chExt cx="10989310" cy="1214120"/>
          </a:xfrm>
        </p:grpSpPr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36448" y="1313687"/>
              <a:ext cx="581406" cy="59207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22960" y="1196339"/>
              <a:ext cx="6803898" cy="78714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159752" y="1196339"/>
              <a:ext cx="585977" cy="78714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278624" y="1196339"/>
              <a:ext cx="4246626" cy="78714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22960" y="1623059"/>
              <a:ext cx="6904482" cy="78714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260336" y="1623059"/>
              <a:ext cx="665226" cy="787146"/>
            </a:xfrm>
            <a:prstGeom prst="rect">
              <a:avLst/>
            </a:prstGeom>
          </p:spPr>
        </p:pic>
      </p:grpSp>
      <p:pic>
        <p:nvPicPr>
          <p:cNvPr id="68" name="object 6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480059" y="2667000"/>
            <a:ext cx="2964179" cy="3794760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829811" y="2514600"/>
            <a:ext cx="3710940" cy="3794759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688340" y="1288796"/>
            <a:ext cx="10934700" cy="4439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99FF99"/>
              </a:buClr>
              <a:buSzPct val="80357"/>
              <a:buFont typeface="Wingdings"/>
              <a:buChar char=""/>
              <a:tabLst>
                <a:tab pos="355600" algn="l"/>
              </a:tabLst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Simple,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already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encapsulated,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short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half-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lives..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endParaRPr sz="2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quite</a:t>
            </a:r>
            <a:r>
              <a:rPr sz="28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even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extremely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r>
              <a:rPr sz="28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FFFFFF"/>
                </a:solidFill>
                <a:latin typeface="Arial"/>
                <a:cs typeface="Arial"/>
              </a:rPr>
              <a:t>activity</a:t>
            </a:r>
            <a:r>
              <a:rPr sz="2800" spc="-10" dirty="0">
                <a:solidFill>
                  <a:srgbClr val="FFFFFF"/>
                </a:solidFill>
                <a:latin typeface="Arial"/>
                <a:cs typeface="Arial"/>
              </a:rPr>
              <a:t>..</a:t>
            </a:r>
            <a:endParaRPr sz="2800">
              <a:latin typeface="Arial"/>
              <a:cs typeface="Arial"/>
            </a:endParaRPr>
          </a:p>
          <a:p>
            <a:pPr marL="7513320" marR="5080">
              <a:lnSpc>
                <a:spcPct val="100000"/>
              </a:lnSpc>
              <a:spcBef>
                <a:spcPts val="163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Reuse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actually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works: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Mike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Malaxos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WA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taking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old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sources,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checking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integrity,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re-engineering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containers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second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life.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7513320" marR="16637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Also,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‘delay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decay’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actually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works: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obsolete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items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stored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until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half-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 way..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46759" y="336804"/>
            <a:ext cx="10734294" cy="1229106"/>
          </a:xfrm>
          <a:prstGeom prst="rect">
            <a:avLst/>
          </a:prstGeom>
        </p:spPr>
      </p:pic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079398" y="484758"/>
            <a:ext cx="100317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CCEBFF"/>
                </a:solidFill>
              </a:rPr>
              <a:t>Mt</a:t>
            </a:r>
            <a:r>
              <a:rPr sz="4400" spc="-1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Walton,</a:t>
            </a:r>
            <a:r>
              <a:rPr sz="4400" spc="-1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&amp;</a:t>
            </a:r>
            <a:r>
              <a:rPr sz="4400" spc="-1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now</a:t>
            </a:r>
            <a:r>
              <a:rPr sz="4400" spc="-1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Tellus</a:t>
            </a:r>
            <a:r>
              <a:rPr sz="4400" spc="-3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at</a:t>
            </a:r>
            <a:r>
              <a:rPr sz="4400" spc="-10" dirty="0">
                <a:solidFill>
                  <a:srgbClr val="CCEBFF"/>
                </a:solidFill>
              </a:rPr>
              <a:t> </a:t>
            </a:r>
            <a:r>
              <a:rPr sz="4400" dirty="0">
                <a:solidFill>
                  <a:srgbClr val="CCEBFF"/>
                </a:solidFill>
              </a:rPr>
              <a:t>Sandy</a:t>
            </a:r>
            <a:r>
              <a:rPr sz="4400" spc="-5" dirty="0">
                <a:solidFill>
                  <a:srgbClr val="CCEBFF"/>
                </a:solidFill>
              </a:rPr>
              <a:t> </a:t>
            </a:r>
            <a:r>
              <a:rPr sz="4400" spc="-10" dirty="0">
                <a:solidFill>
                  <a:srgbClr val="CCEBFF"/>
                </a:solidFill>
              </a:rPr>
              <a:t>Ridge</a:t>
            </a:r>
            <a:endParaRPr sz="4400"/>
          </a:p>
        </p:txBody>
      </p:sp>
      <p:grpSp>
        <p:nvGrpSpPr>
          <p:cNvPr id="61" name="object 61"/>
          <p:cNvGrpSpPr/>
          <p:nvPr/>
        </p:nvGrpSpPr>
        <p:grpSpPr>
          <a:xfrm>
            <a:off x="440436" y="1363980"/>
            <a:ext cx="10434320" cy="1482090"/>
            <a:chOff x="440436" y="1363980"/>
            <a:chExt cx="10434320" cy="1482090"/>
          </a:xfrm>
        </p:grpSpPr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0436" y="1466100"/>
              <a:ext cx="502145" cy="5112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36092" y="1363980"/>
              <a:ext cx="1114806" cy="67741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447800" y="1363980"/>
              <a:ext cx="1875281" cy="67741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08375" y="1363980"/>
              <a:ext cx="2957322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0436" y="1905012"/>
              <a:ext cx="502145" cy="51128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36092" y="1802892"/>
              <a:ext cx="7137654" cy="67741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470647" y="1802892"/>
              <a:ext cx="810005" cy="67741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877555" y="1802892"/>
              <a:ext cx="2094738" cy="67741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569195" y="1802892"/>
              <a:ext cx="505205" cy="67741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671304" y="1802892"/>
              <a:ext cx="1203198" cy="67741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36092" y="2168652"/>
              <a:ext cx="2893313" cy="677418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570382" y="1369948"/>
            <a:ext cx="10016490" cy="127000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marvellous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sites,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geologically..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Mt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Walton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history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operation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for &gt;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yrs,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albeit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small-scale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(I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visited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1995..)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4" name="object 7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762500" y="2775204"/>
            <a:ext cx="6937248" cy="3805428"/>
          </a:xfrm>
          <a:prstGeom prst="rect">
            <a:avLst/>
          </a:prstGeom>
        </p:spPr>
      </p:pic>
      <p:sp>
        <p:nvSpPr>
          <p:cNvPr id="75" name="object 75"/>
          <p:cNvSpPr txBox="1"/>
          <p:nvPr/>
        </p:nvSpPr>
        <p:spPr>
          <a:xfrm>
            <a:off x="2232151" y="5086858"/>
            <a:ext cx="2249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Tellus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webpage: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4486655" y="217931"/>
            <a:ext cx="3314065" cy="1229360"/>
            <a:chOff x="4486655" y="217931"/>
            <a:chExt cx="3314065" cy="1229360"/>
          </a:xfrm>
        </p:grpSpPr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86655" y="347471"/>
              <a:ext cx="3097529" cy="101574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918960" y="217931"/>
              <a:ext cx="881633" cy="1229106"/>
            </a:xfrm>
            <a:prstGeom prst="rect">
              <a:avLst/>
            </a:prstGeom>
          </p:spPr>
        </p:pic>
      </p:grp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4758690" y="367030"/>
            <a:ext cx="26746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-10" dirty="0">
                <a:solidFill>
                  <a:srgbClr val="CCEBFF"/>
                </a:solidFill>
              </a:rPr>
              <a:t>Conclusions</a:t>
            </a:r>
            <a:r>
              <a:rPr sz="4400" spc="-10" dirty="0">
                <a:solidFill>
                  <a:srgbClr val="CCEBFF"/>
                </a:solidFill>
              </a:rPr>
              <a:t>:</a:t>
            </a:r>
            <a:endParaRPr sz="4400"/>
          </a:p>
        </p:txBody>
      </p:sp>
      <p:grpSp>
        <p:nvGrpSpPr>
          <p:cNvPr id="63" name="object 63"/>
          <p:cNvGrpSpPr/>
          <p:nvPr/>
        </p:nvGrpSpPr>
        <p:grpSpPr>
          <a:xfrm>
            <a:off x="405384" y="1546860"/>
            <a:ext cx="11563350" cy="3750310"/>
            <a:chOff x="405384" y="1546860"/>
            <a:chExt cx="11563350" cy="3750310"/>
          </a:xfrm>
        </p:grpSpPr>
        <p:pic>
          <p:nvPicPr>
            <p:cNvPr id="64" name="object 6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1648980"/>
              <a:ext cx="502145" cy="5112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01040" y="1546860"/>
              <a:ext cx="3624834" cy="67741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922775" y="1546860"/>
              <a:ext cx="572262" cy="67741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175760" y="1546860"/>
              <a:ext cx="4964430" cy="67741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2087892"/>
              <a:ext cx="502145" cy="5112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1040" y="1985772"/>
              <a:ext cx="6828282" cy="67741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126224" y="1985772"/>
              <a:ext cx="572262" cy="67741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379207" y="1985772"/>
              <a:ext cx="4301490" cy="67741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2526804"/>
              <a:ext cx="502145" cy="51128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1040" y="2424684"/>
              <a:ext cx="7034022" cy="6774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331964" y="2424684"/>
              <a:ext cx="572262" cy="67741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586472" y="2424684"/>
              <a:ext cx="4382262" cy="67741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2965716"/>
              <a:ext cx="502145" cy="51128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1040" y="2863596"/>
              <a:ext cx="5046726" cy="67741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44668" y="2863596"/>
              <a:ext cx="572262" cy="67741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599175" y="2863596"/>
              <a:ext cx="2129789" cy="67741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325867" y="2863596"/>
              <a:ext cx="3417570" cy="67741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340340" y="2863596"/>
              <a:ext cx="470141" cy="67741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3404628"/>
              <a:ext cx="502145" cy="51128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01040" y="3302508"/>
              <a:ext cx="7727442" cy="67741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025384" y="3302508"/>
              <a:ext cx="505205" cy="67741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8127491" y="3302508"/>
              <a:ext cx="1998726" cy="67741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272539" y="3741420"/>
              <a:ext cx="607314" cy="67741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60575" y="3741420"/>
              <a:ext cx="6896861" cy="67741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4282452"/>
              <a:ext cx="502145" cy="51128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01040" y="4180332"/>
              <a:ext cx="8010906" cy="67741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05384" y="4721364"/>
              <a:ext cx="502145" cy="511289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01040" y="4619244"/>
              <a:ext cx="4229862" cy="67741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527804" y="4619244"/>
              <a:ext cx="505205" cy="67741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629912" y="4619244"/>
              <a:ext cx="3249930" cy="677418"/>
            </a:xfrm>
            <a:prstGeom prst="rect">
              <a:avLst/>
            </a:prstGeom>
          </p:spPr>
        </p:pic>
      </p:grpSp>
      <p:sp>
        <p:nvSpPr>
          <p:cNvPr id="94" name="object 9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469265" indent="-342900">
              <a:lnSpc>
                <a:spcPct val="100000"/>
              </a:lnSpc>
              <a:spcBef>
                <a:spcPts val="6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i="0" dirty="0">
                <a:latin typeface="Arial"/>
                <a:cs typeface="Arial"/>
              </a:rPr>
              <a:t>Understand your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waste –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dirty="0"/>
              <a:t>it</a:t>
            </a:r>
            <a:r>
              <a:rPr spc="-25" dirty="0"/>
              <a:t> </a:t>
            </a:r>
            <a:r>
              <a:rPr dirty="0"/>
              <a:t>may be</a:t>
            </a:r>
            <a:r>
              <a:rPr spc="-25" dirty="0"/>
              <a:t> </a:t>
            </a:r>
            <a:r>
              <a:rPr dirty="0"/>
              <a:t>possible</a:t>
            </a:r>
            <a:r>
              <a:rPr spc="1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repurpose</a:t>
            </a:r>
            <a:r>
              <a:rPr spc="5" dirty="0"/>
              <a:t> </a:t>
            </a:r>
            <a:r>
              <a:rPr spc="-25" dirty="0"/>
              <a:t>it!</a:t>
            </a:r>
          </a:p>
          <a:p>
            <a:pPr marL="469265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i="0" dirty="0">
                <a:latin typeface="Arial"/>
                <a:cs typeface="Arial"/>
              </a:rPr>
              <a:t>Understand</a:t>
            </a:r>
            <a:r>
              <a:rPr i="0" spc="-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the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chemistry</a:t>
            </a:r>
            <a:r>
              <a:rPr i="0" spc="-2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and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the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environment</a:t>
            </a:r>
            <a:r>
              <a:rPr i="0" spc="2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–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or</a:t>
            </a:r>
            <a:r>
              <a:rPr i="0" spc="-2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else</a:t>
            </a:r>
            <a:r>
              <a:rPr i="0" spc="-1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bad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things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may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spc="-10" dirty="0">
                <a:latin typeface="Arial"/>
                <a:cs typeface="Arial"/>
              </a:rPr>
              <a:t>occur</a:t>
            </a:r>
          </a:p>
          <a:p>
            <a:pPr marL="469265" indent="-342900">
              <a:lnSpc>
                <a:spcPct val="100000"/>
              </a:lnSpc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i="0" dirty="0">
                <a:latin typeface="Arial"/>
                <a:cs typeface="Arial"/>
              </a:rPr>
              <a:t>Understand</a:t>
            </a:r>
            <a:r>
              <a:rPr i="0" spc="-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the</a:t>
            </a:r>
            <a:r>
              <a:rPr i="0" spc="-2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possible</a:t>
            </a:r>
            <a:r>
              <a:rPr i="0" spc="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dose</a:t>
            </a:r>
            <a:r>
              <a:rPr i="0" spc="-3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delivery pathways</a:t>
            </a:r>
            <a:r>
              <a:rPr i="0" spc="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–</a:t>
            </a:r>
            <a:r>
              <a:rPr i="0" spc="-2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and</a:t>
            </a:r>
            <a:r>
              <a:rPr i="0" spc="-3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quantify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them</a:t>
            </a:r>
            <a:r>
              <a:rPr i="0" spc="-25" dirty="0">
                <a:latin typeface="Arial"/>
                <a:cs typeface="Arial"/>
              </a:rPr>
              <a:t> </a:t>
            </a:r>
            <a:r>
              <a:rPr i="0" spc="-10" dirty="0">
                <a:latin typeface="Arial"/>
                <a:cs typeface="Arial"/>
              </a:rPr>
              <a:t>(RESRAD)</a:t>
            </a:r>
          </a:p>
          <a:p>
            <a:pPr marL="469265" indent="-342900">
              <a:lnSpc>
                <a:spcPct val="100000"/>
              </a:lnSpc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i="0" dirty="0">
                <a:latin typeface="Arial"/>
                <a:cs typeface="Arial"/>
              </a:rPr>
              <a:t>Always</a:t>
            </a:r>
            <a:r>
              <a:rPr i="0" spc="-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remember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first</a:t>
            </a:r>
            <a:r>
              <a:rPr i="0" spc="-3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principles!!</a:t>
            </a:r>
            <a:r>
              <a:rPr i="0" spc="3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–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and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seek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to</a:t>
            </a:r>
            <a:r>
              <a:rPr i="0" spc="-2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‘</a:t>
            </a:r>
            <a:r>
              <a:rPr dirty="0"/>
              <a:t>Keep It</a:t>
            </a:r>
            <a:r>
              <a:rPr spc="-40" dirty="0"/>
              <a:t> </a:t>
            </a:r>
            <a:r>
              <a:rPr dirty="0"/>
              <a:t>Simple,</a:t>
            </a:r>
            <a:r>
              <a:rPr spc="25" dirty="0"/>
              <a:t> </a:t>
            </a:r>
            <a:r>
              <a:rPr spc="-10" dirty="0"/>
              <a:t>Stupid</a:t>
            </a:r>
            <a:r>
              <a:rPr i="0" spc="-10" dirty="0">
                <a:latin typeface="Arial"/>
                <a:cs typeface="Arial"/>
              </a:rPr>
              <a:t>’</a:t>
            </a:r>
          </a:p>
          <a:p>
            <a:pPr marL="469265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i="0" dirty="0">
                <a:latin typeface="Arial"/>
                <a:cs typeface="Arial"/>
              </a:rPr>
              <a:t>Seek</a:t>
            </a:r>
            <a:r>
              <a:rPr i="0" spc="-3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to</a:t>
            </a:r>
            <a:r>
              <a:rPr i="0" spc="-3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achieve robust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engineering,</a:t>
            </a:r>
            <a:r>
              <a:rPr i="0" spc="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avoiding</a:t>
            </a:r>
            <a:r>
              <a:rPr i="0" spc="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risky</a:t>
            </a:r>
            <a:r>
              <a:rPr i="0" spc="-1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‘sci-fi’</a:t>
            </a:r>
            <a:r>
              <a:rPr i="0" spc="-10" dirty="0">
                <a:latin typeface="Arial"/>
                <a:cs typeface="Arial"/>
              </a:rPr>
              <a:t> solutions</a:t>
            </a:r>
          </a:p>
          <a:p>
            <a:pPr marL="1040765">
              <a:lnSpc>
                <a:spcPct val="100000"/>
              </a:lnSpc>
              <a:spcBef>
                <a:spcPts val="575"/>
              </a:spcBef>
            </a:pPr>
            <a:r>
              <a:rPr i="0" spc="-10" dirty="0">
                <a:latin typeface="Arial"/>
                <a:cs typeface="Arial"/>
              </a:rPr>
              <a:t>-</a:t>
            </a:r>
            <a:r>
              <a:rPr i="0" dirty="0">
                <a:latin typeface="Arial"/>
                <a:cs typeface="Arial"/>
              </a:rPr>
              <a:t>-</a:t>
            </a:r>
            <a:r>
              <a:rPr i="0" spc="-65" dirty="0">
                <a:latin typeface="Arial"/>
                <a:cs typeface="Arial"/>
              </a:rPr>
              <a:t> </a:t>
            </a:r>
            <a:r>
              <a:rPr dirty="0"/>
              <a:t>then</a:t>
            </a:r>
            <a:r>
              <a:rPr spc="-6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only</a:t>
            </a:r>
            <a:r>
              <a:rPr spc="-45" dirty="0"/>
              <a:t> </a:t>
            </a:r>
            <a:r>
              <a:rPr dirty="0"/>
              <a:t>then</a:t>
            </a:r>
            <a:r>
              <a:rPr spc="-55" dirty="0"/>
              <a:t> </a:t>
            </a:r>
            <a:r>
              <a:rPr dirty="0"/>
              <a:t>will</a:t>
            </a:r>
            <a:r>
              <a:rPr spc="-45" dirty="0"/>
              <a:t> </a:t>
            </a:r>
            <a:r>
              <a:rPr dirty="0"/>
              <a:t>you</a:t>
            </a:r>
            <a:r>
              <a:rPr spc="-55" dirty="0"/>
              <a:t> </a:t>
            </a:r>
            <a:r>
              <a:rPr dirty="0"/>
              <a:t>be</a:t>
            </a:r>
            <a:r>
              <a:rPr spc="-65" dirty="0"/>
              <a:t> </a:t>
            </a:r>
            <a:r>
              <a:rPr dirty="0"/>
              <a:t>able</a:t>
            </a:r>
            <a:r>
              <a:rPr spc="-35" dirty="0"/>
              <a:t> </a:t>
            </a:r>
            <a:r>
              <a:rPr dirty="0"/>
              <a:t>(perhaps)</a:t>
            </a:r>
            <a:r>
              <a:rPr spc="-55" dirty="0"/>
              <a:t> </a:t>
            </a:r>
            <a:r>
              <a:rPr spc="-25" dirty="0"/>
              <a:t>to</a:t>
            </a:r>
          </a:p>
          <a:p>
            <a:pPr marL="469265" indent="-342900">
              <a:lnSpc>
                <a:spcPct val="100000"/>
              </a:lnSpc>
              <a:spcBef>
                <a:spcPts val="575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i="0" dirty="0">
                <a:latin typeface="Arial"/>
                <a:cs typeface="Arial"/>
              </a:rPr>
              <a:t>Push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back</a:t>
            </a:r>
            <a:r>
              <a:rPr i="0" spc="-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against</a:t>
            </a:r>
            <a:r>
              <a:rPr i="0" spc="-5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excessive control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instincts</a:t>
            </a:r>
            <a:r>
              <a:rPr i="0" spc="-20" dirty="0">
                <a:latin typeface="Arial"/>
                <a:cs typeface="Arial"/>
              </a:rPr>
              <a:t> </a:t>
            </a:r>
            <a:r>
              <a:rPr i="0" dirty="0">
                <a:latin typeface="Arial"/>
                <a:cs typeface="Arial"/>
              </a:rPr>
              <a:t>/</a:t>
            </a:r>
            <a:r>
              <a:rPr i="0" spc="-10" dirty="0">
                <a:latin typeface="Arial"/>
                <a:cs typeface="Arial"/>
              </a:rPr>
              <a:t> demands</a:t>
            </a:r>
          </a:p>
          <a:p>
            <a:pPr marL="469265" indent="-342900">
              <a:lnSpc>
                <a:spcPct val="100000"/>
              </a:lnSpc>
              <a:spcBef>
                <a:spcPts val="58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468630" algn="l"/>
                <a:tab pos="469265" algn="l"/>
              </a:tabLst>
            </a:pPr>
            <a:r>
              <a:rPr b="1" dirty="0">
                <a:latin typeface="Arial"/>
                <a:cs typeface="Arial"/>
              </a:rPr>
              <a:t>And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achieve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safe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and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cost-effective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outcomes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7780" y="403859"/>
            <a:ext cx="9376410" cy="1875789"/>
            <a:chOff x="1287780" y="403859"/>
            <a:chExt cx="9376410" cy="187578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7780" y="403859"/>
              <a:ext cx="9376410" cy="8999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2164" y="891540"/>
              <a:ext cx="5720334" cy="8999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8336" y="891540"/>
              <a:ext cx="4142994" cy="8999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3636" y="1379220"/>
              <a:ext cx="5066538" cy="8999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16012" y="1379220"/>
              <a:ext cx="941070" cy="89992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28063" y="510920"/>
            <a:ext cx="8758555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CCEBFF"/>
                </a:solidFill>
              </a:rPr>
              <a:t>An</a:t>
            </a:r>
            <a:r>
              <a:rPr sz="3200" spc="-30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advanced</a:t>
            </a:r>
            <a:r>
              <a:rPr sz="3200" spc="-60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technical</a:t>
            </a:r>
            <a:r>
              <a:rPr sz="3200" spc="-45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society</a:t>
            </a:r>
            <a:r>
              <a:rPr sz="3200" spc="-45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produces</a:t>
            </a:r>
            <a:r>
              <a:rPr sz="3200" spc="-45" dirty="0">
                <a:solidFill>
                  <a:srgbClr val="CCEBFF"/>
                </a:solidFill>
              </a:rPr>
              <a:t> </a:t>
            </a:r>
            <a:r>
              <a:rPr sz="3200" spc="-10" dirty="0">
                <a:solidFill>
                  <a:srgbClr val="CCEBFF"/>
                </a:solidFill>
              </a:rPr>
              <a:t>wastes, </a:t>
            </a:r>
            <a:r>
              <a:rPr sz="3200" dirty="0">
                <a:solidFill>
                  <a:srgbClr val="CCEBFF"/>
                </a:solidFill>
              </a:rPr>
              <a:t>sometimes</a:t>
            </a:r>
            <a:r>
              <a:rPr sz="3200" spc="-70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quite</a:t>
            </a:r>
            <a:r>
              <a:rPr sz="3200" spc="-45" dirty="0">
                <a:solidFill>
                  <a:srgbClr val="CCEBFF"/>
                </a:solidFill>
              </a:rPr>
              <a:t> </a:t>
            </a:r>
            <a:r>
              <a:rPr sz="3200" dirty="0">
                <a:solidFill>
                  <a:srgbClr val="CCEBFF"/>
                </a:solidFill>
              </a:rPr>
              <a:t>hazardous;</a:t>
            </a:r>
            <a:r>
              <a:rPr sz="3200" spc="-65" dirty="0">
                <a:solidFill>
                  <a:srgbClr val="CCEBFF"/>
                </a:solidFill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if</a:t>
            </a:r>
            <a:r>
              <a:rPr sz="3200" i="1" spc="-4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we</a:t>
            </a:r>
            <a:r>
              <a:rPr sz="3200" i="1" spc="-3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cannot</a:t>
            </a:r>
            <a:r>
              <a:rPr sz="3200" i="1" spc="-5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spc="-10" dirty="0">
                <a:solidFill>
                  <a:srgbClr val="CCEBFF"/>
                </a:solidFill>
                <a:latin typeface="Arial"/>
                <a:cs typeface="Arial"/>
              </a:rPr>
              <a:t>handle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them,</a:t>
            </a:r>
            <a:r>
              <a:rPr sz="3200" i="1" spc="-3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then</a:t>
            </a:r>
            <a:r>
              <a:rPr sz="3200" i="1" spc="-3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things</a:t>
            </a:r>
            <a:r>
              <a:rPr sz="3200" i="1" spc="-20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CCEBFF"/>
                </a:solidFill>
                <a:latin typeface="Arial"/>
                <a:cs typeface="Arial"/>
              </a:rPr>
              <a:t>clog</a:t>
            </a:r>
            <a:r>
              <a:rPr sz="3200" i="1" spc="-35" dirty="0">
                <a:solidFill>
                  <a:srgbClr val="CCEBFF"/>
                </a:solidFill>
                <a:latin typeface="Arial"/>
                <a:cs typeface="Arial"/>
              </a:rPr>
              <a:t> </a:t>
            </a:r>
            <a:r>
              <a:rPr sz="3200" i="1" spc="-25" dirty="0">
                <a:solidFill>
                  <a:srgbClr val="CCEBFF"/>
                </a:solidFill>
                <a:latin typeface="Arial"/>
                <a:cs typeface="Arial"/>
              </a:rPr>
              <a:t>up</a:t>
            </a:r>
            <a:r>
              <a:rPr sz="3200" spc="-25" dirty="0">
                <a:solidFill>
                  <a:srgbClr val="CCEBFF"/>
                </a:solidFill>
              </a:rPr>
              <a:t>…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783" y="2586227"/>
            <a:ext cx="11039475" cy="3384550"/>
            <a:chOff x="557783" y="2586227"/>
            <a:chExt cx="11039475" cy="338455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83" y="2688348"/>
              <a:ext cx="502145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3439" y="2586227"/>
              <a:ext cx="5043678" cy="677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6899" y="3006797"/>
              <a:ext cx="5276850" cy="602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94019" y="2586227"/>
              <a:ext cx="3554729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45652" y="2586227"/>
              <a:ext cx="505205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47760" y="2586227"/>
              <a:ext cx="2388870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83" y="3273564"/>
              <a:ext cx="502145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3439" y="3171444"/>
              <a:ext cx="10743438" cy="6774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3439" y="3537203"/>
              <a:ext cx="674370" cy="6774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4711" y="3537203"/>
              <a:ext cx="505206" cy="6774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26819" y="3537203"/>
              <a:ext cx="6265926" cy="6774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83" y="4224540"/>
              <a:ext cx="502145" cy="5112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3439" y="4122419"/>
              <a:ext cx="7738109" cy="6774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83" y="4809756"/>
              <a:ext cx="502145" cy="5112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3439" y="4707635"/>
              <a:ext cx="7014209" cy="6774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83" y="5394960"/>
              <a:ext cx="502145" cy="5112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3439" y="5292851"/>
              <a:ext cx="8821674" cy="67741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88340" y="2665552"/>
            <a:ext cx="10619740" cy="309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There’s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lots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waste streams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should</a:t>
            </a:r>
            <a:r>
              <a:rPr sz="240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not</a:t>
            </a:r>
            <a:r>
              <a:rPr sz="24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need</a:t>
            </a:r>
            <a:r>
              <a:rPr sz="24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‘heroic-</a:t>
            </a:r>
            <a:r>
              <a:rPr sz="24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level’</a:t>
            </a:r>
            <a:r>
              <a:rPr sz="2400" u="sng" spc="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solutions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73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adequately</a:t>
            </a: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addressed by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storage,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controlled re-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use,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controlled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dilution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dispersion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3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seek,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support,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simple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robust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solutions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3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Public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perceptions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politics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difficult.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730"/>
              </a:spcBef>
              <a:buClr>
                <a:srgbClr val="99FF99"/>
              </a:buClr>
              <a:buSzPct val="79166"/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it.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Don’t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up.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voice for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reason.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9791" y="236220"/>
            <a:ext cx="5805677" cy="1009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2079" y="357073"/>
            <a:ext cx="52355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Legacies</a:t>
            </a:r>
            <a:r>
              <a:rPr sz="3600" spc="-3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from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early</a:t>
            </a:r>
            <a:r>
              <a:rPr sz="3600" spc="-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days: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1139952" y="1053083"/>
            <a:ext cx="9845040" cy="5584190"/>
            <a:chOff x="1139952" y="1053083"/>
            <a:chExt cx="9845040" cy="55841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204" y="4120895"/>
              <a:ext cx="4780788" cy="2516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7696" y="1053083"/>
              <a:ext cx="5396483" cy="3840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9952" y="5276087"/>
              <a:ext cx="3841241" cy="677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9952" y="5641848"/>
              <a:ext cx="2824734" cy="67741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17116" y="5355132"/>
            <a:ext cx="33775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1000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ore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Radium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Hill..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423404" y="1339596"/>
            <a:ext cx="4606290" cy="1774825"/>
            <a:chOff x="7423404" y="1339596"/>
            <a:chExt cx="4606290" cy="17748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23404" y="1339596"/>
              <a:ext cx="4423409" cy="6774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23404" y="1705356"/>
              <a:ext cx="1079753" cy="6774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00060" y="1705356"/>
              <a:ext cx="505205" cy="6774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02168" y="1705356"/>
              <a:ext cx="1079753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23404" y="2436876"/>
              <a:ext cx="2148078" cy="6774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68384" y="2436876"/>
              <a:ext cx="1332737" cy="6774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84892" y="2436876"/>
              <a:ext cx="1844802" cy="67741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601204" y="1418971"/>
            <a:ext cx="422846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62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Hunters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Hill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Radium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Refinery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1912-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1916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3841115" algn="l"/>
              </a:tabLst>
            </a:pP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Total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output: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approx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(!!)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" y="384047"/>
            <a:ext cx="5249418" cy="10096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2433" y="504571"/>
            <a:ext cx="4674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CCEBFF"/>
                </a:solidFill>
              </a:rPr>
              <a:t>Hunters</a:t>
            </a:r>
            <a:r>
              <a:rPr sz="3600" spc="-3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Hill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as</a:t>
            </a:r>
            <a:r>
              <a:rPr sz="3600" spc="-20" dirty="0">
                <a:solidFill>
                  <a:srgbClr val="CCEBFF"/>
                </a:solidFill>
              </a:rPr>
              <a:t> </a:t>
            </a:r>
            <a:r>
              <a:rPr sz="3600" dirty="0">
                <a:solidFill>
                  <a:srgbClr val="CCEBFF"/>
                </a:solidFill>
              </a:rPr>
              <a:t>of</a:t>
            </a:r>
            <a:r>
              <a:rPr sz="3600" spc="-15" dirty="0">
                <a:solidFill>
                  <a:srgbClr val="CCEBFF"/>
                </a:solidFill>
              </a:rPr>
              <a:t> </a:t>
            </a:r>
            <a:r>
              <a:rPr sz="3600" spc="-10" dirty="0">
                <a:solidFill>
                  <a:srgbClr val="CCEBFF"/>
                </a:solidFill>
              </a:rPr>
              <a:t>‘now’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911" y="3328565"/>
            <a:ext cx="5681464" cy="320329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77952" y="1194834"/>
            <a:ext cx="11423650" cy="5337175"/>
            <a:chOff x="377952" y="1194834"/>
            <a:chExt cx="11423650" cy="53371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9904" y="1194834"/>
              <a:ext cx="5711396" cy="199642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952" y="3025140"/>
              <a:ext cx="4673968" cy="35066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784" y="1344180"/>
              <a:ext cx="4789170" cy="5112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784" y="1618500"/>
              <a:ext cx="1194054" cy="5112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6276" y="1618500"/>
              <a:ext cx="432054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6776" y="1618500"/>
              <a:ext cx="3595878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7784" y="1892820"/>
              <a:ext cx="4501134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784" y="2167140"/>
              <a:ext cx="1649729" cy="51128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88340" y="1400683"/>
            <a:ext cx="44424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Ra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contaminated soil,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saga,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now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going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Idaho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several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lost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opportunities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due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failure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nerve,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political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‘windows’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missed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3191" y="534923"/>
            <a:ext cx="11353800" cy="5988050"/>
            <a:chOff x="393191" y="534923"/>
            <a:chExt cx="11353800" cy="5988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531" y="534923"/>
              <a:ext cx="5878068" cy="34640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4747" y="2859023"/>
              <a:ext cx="5762244" cy="36636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191" y="4253496"/>
              <a:ext cx="1015745" cy="5112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3375" y="4253496"/>
              <a:ext cx="381762" cy="5112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9575" y="4253496"/>
              <a:ext cx="4053078" cy="5112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3191" y="4527816"/>
              <a:ext cx="811530" cy="5112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159" y="4527816"/>
              <a:ext cx="381762" cy="5112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359" y="4527816"/>
              <a:ext cx="2807969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7768" y="4527816"/>
              <a:ext cx="381762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3968" y="4527816"/>
              <a:ext cx="1978914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191" y="4802136"/>
              <a:ext cx="4610862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191" y="5076456"/>
              <a:ext cx="1102614" cy="51128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7300" y="5076456"/>
              <a:ext cx="4546854" cy="5112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191" y="5350764"/>
              <a:ext cx="1003553" cy="5112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1183" y="5350764"/>
              <a:ext cx="381762" cy="5112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67383" y="5350764"/>
              <a:ext cx="3925062" cy="51128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524662" y="4309948"/>
            <a:ext cx="506730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559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slimes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1990-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2000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era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several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one-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off approvals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SADME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SAHC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disposal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various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cleanup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loads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Honeymoon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little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pre-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WW2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radium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refinery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Dry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Creek.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864095" y="760488"/>
            <a:ext cx="4827270" cy="1609090"/>
            <a:chOff x="6864095" y="760488"/>
            <a:chExt cx="4827270" cy="1609090"/>
          </a:xfrm>
        </p:grpSpPr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64095" y="760488"/>
              <a:ext cx="698753" cy="51128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57287" y="760488"/>
              <a:ext cx="4434078" cy="51128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64095" y="1034808"/>
              <a:ext cx="1905761" cy="5112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64295" y="1034808"/>
              <a:ext cx="685038" cy="5112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09303" y="1034808"/>
              <a:ext cx="2158746" cy="5112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64095" y="1309128"/>
              <a:ext cx="4661154" cy="51128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64095" y="1583448"/>
              <a:ext cx="4648961" cy="5112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64095" y="1857768"/>
              <a:ext cx="3021329" cy="511289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996430" y="816355"/>
            <a:ext cx="448119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RH</a:t>
            </a:r>
            <a:r>
              <a:rPr sz="1800" spc="-20" dirty="0"/>
              <a:t> </a:t>
            </a:r>
            <a:r>
              <a:rPr sz="1800" i="1" dirty="0">
                <a:latin typeface="Arial"/>
                <a:cs typeface="Arial"/>
              </a:rPr>
              <a:t>should have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been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confirmed as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</a:t>
            </a:r>
            <a:r>
              <a:rPr sz="1800" i="1" spc="-3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formal </a:t>
            </a:r>
            <a:r>
              <a:rPr sz="1800" i="1" dirty="0">
                <a:latin typeface="Arial"/>
                <a:cs typeface="Arial"/>
              </a:rPr>
              <a:t>disposal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facility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dirty="0"/>
              <a:t>and</a:t>
            </a:r>
            <a:r>
              <a:rPr sz="1800" spc="-5" dirty="0"/>
              <a:t> </a:t>
            </a:r>
            <a:r>
              <a:rPr sz="1800" dirty="0"/>
              <a:t>it</a:t>
            </a:r>
            <a:r>
              <a:rPr sz="1800" spc="-25" dirty="0"/>
              <a:t> </a:t>
            </a:r>
            <a:r>
              <a:rPr sz="1800" dirty="0"/>
              <a:t>could</a:t>
            </a:r>
            <a:r>
              <a:rPr sz="1800" spc="-10" dirty="0"/>
              <a:t> </a:t>
            </a:r>
            <a:r>
              <a:rPr sz="1800" dirty="0"/>
              <a:t>then</a:t>
            </a:r>
            <a:r>
              <a:rPr sz="1800" spc="-10" dirty="0"/>
              <a:t> </a:t>
            </a:r>
            <a:r>
              <a:rPr sz="1800" spc="-20" dirty="0"/>
              <a:t>have </a:t>
            </a:r>
            <a:r>
              <a:rPr sz="1800" dirty="0"/>
              <a:t>supported</a:t>
            </a:r>
            <a:r>
              <a:rPr sz="1800" spc="-25" dirty="0"/>
              <a:t> </a:t>
            </a:r>
            <a:r>
              <a:rPr sz="1800" dirty="0"/>
              <a:t>a</a:t>
            </a:r>
            <a:r>
              <a:rPr sz="1800" spc="-25" dirty="0"/>
              <a:t> </a:t>
            </a:r>
            <a:r>
              <a:rPr sz="1800" dirty="0"/>
              <a:t>wider</a:t>
            </a:r>
            <a:r>
              <a:rPr sz="1800" spc="15" dirty="0"/>
              <a:t> </a:t>
            </a:r>
            <a:r>
              <a:rPr sz="1800" dirty="0"/>
              <a:t>use.</a:t>
            </a:r>
            <a:r>
              <a:rPr sz="1800" spc="-15" dirty="0"/>
              <a:t> </a:t>
            </a:r>
            <a:r>
              <a:rPr sz="1800" dirty="0"/>
              <a:t>But</a:t>
            </a:r>
            <a:r>
              <a:rPr sz="1800" spc="-15" dirty="0"/>
              <a:t> </a:t>
            </a:r>
            <a:r>
              <a:rPr sz="1800" dirty="0"/>
              <a:t>the</a:t>
            </a:r>
            <a:r>
              <a:rPr sz="1800" spc="-20" dirty="0"/>
              <a:t> </a:t>
            </a:r>
            <a:r>
              <a:rPr sz="1800" spc="-10" dirty="0"/>
              <a:t>opportunity </a:t>
            </a:r>
            <a:r>
              <a:rPr sz="1800" dirty="0"/>
              <a:t>was</a:t>
            </a:r>
            <a:r>
              <a:rPr sz="1800" spc="-10" dirty="0"/>
              <a:t> </a:t>
            </a:r>
            <a:r>
              <a:rPr sz="1800" dirty="0"/>
              <a:t>lost</a:t>
            </a:r>
            <a:r>
              <a:rPr sz="1800" spc="-15" dirty="0"/>
              <a:t> </a:t>
            </a:r>
            <a:r>
              <a:rPr sz="1800" dirty="0"/>
              <a:t>with</a:t>
            </a:r>
            <a:r>
              <a:rPr sz="1800" spc="10" dirty="0"/>
              <a:t> </a:t>
            </a:r>
            <a:r>
              <a:rPr sz="1800" dirty="0"/>
              <a:t>the</a:t>
            </a:r>
            <a:r>
              <a:rPr sz="1800" spc="-25" dirty="0"/>
              <a:t> </a:t>
            </a:r>
            <a:r>
              <a:rPr sz="1800" dirty="0"/>
              <a:t>premature</a:t>
            </a:r>
            <a:r>
              <a:rPr sz="1800" spc="-20" dirty="0"/>
              <a:t> </a:t>
            </a:r>
            <a:r>
              <a:rPr sz="1800" dirty="0"/>
              <a:t>death</a:t>
            </a:r>
            <a:r>
              <a:rPr sz="1800" spc="-35" dirty="0"/>
              <a:t> </a:t>
            </a:r>
            <a:r>
              <a:rPr sz="1800" dirty="0"/>
              <a:t>of</a:t>
            </a:r>
            <a:r>
              <a:rPr sz="1800" spc="-20" dirty="0"/>
              <a:t> </a:t>
            </a:r>
            <a:r>
              <a:rPr sz="1800" spc="-10" dirty="0"/>
              <a:t>Peter </a:t>
            </a:r>
            <a:r>
              <a:rPr sz="1800" dirty="0"/>
              <a:t>Hill</a:t>
            </a:r>
            <a:r>
              <a:rPr sz="1800" spc="-10" dirty="0"/>
              <a:t> </a:t>
            </a:r>
            <a:r>
              <a:rPr sz="1800" dirty="0"/>
              <a:t>the</a:t>
            </a:r>
            <a:r>
              <a:rPr sz="1800" spc="-15" dirty="0"/>
              <a:t> </a:t>
            </a:r>
            <a:r>
              <a:rPr sz="1800" dirty="0"/>
              <a:t>Director</a:t>
            </a:r>
            <a:r>
              <a:rPr sz="1800" spc="-5" dirty="0"/>
              <a:t> </a:t>
            </a:r>
            <a:r>
              <a:rPr sz="1800" dirty="0"/>
              <a:t>of</a:t>
            </a:r>
            <a:r>
              <a:rPr sz="1800" spc="-20" dirty="0"/>
              <a:t> </a:t>
            </a:r>
            <a:r>
              <a:rPr sz="1800" spc="-10" dirty="0"/>
              <a:t>Mines…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410455" y="5740298"/>
            <a:ext cx="2197100" cy="974725"/>
            <a:chOff x="4410455" y="5740298"/>
            <a:chExt cx="2197100" cy="974725"/>
          </a:xfrm>
        </p:grpSpPr>
        <p:sp>
          <p:nvSpPr>
            <p:cNvPr id="31" name="object 31"/>
            <p:cNvSpPr/>
            <p:nvPr/>
          </p:nvSpPr>
          <p:spPr>
            <a:xfrm>
              <a:off x="4410456" y="5752998"/>
              <a:ext cx="2197100" cy="962025"/>
            </a:xfrm>
            <a:custGeom>
              <a:avLst/>
              <a:gdLst/>
              <a:ahLst/>
              <a:cxnLst/>
              <a:rect l="l" t="t" r="r" b="b"/>
              <a:pathLst>
                <a:path w="2197100" h="962025">
                  <a:moveTo>
                    <a:pt x="840613" y="769721"/>
                  </a:moveTo>
                  <a:lnTo>
                    <a:pt x="827913" y="763371"/>
                  </a:lnTo>
                  <a:lnTo>
                    <a:pt x="764413" y="731621"/>
                  </a:lnTo>
                  <a:lnTo>
                    <a:pt x="764413" y="763371"/>
                  </a:lnTo>
                  <a:lnTo>
                    <a:pt x="0" y="763371"/>
                  </a:lnTo>
                  <a:lnTo>
                    <a:pt x="0" y="776071"/>
                  </a:lnTo>
                  <a:lnTo>
                    <a:pt x="764413" y="776071"/>
                  </a:lnTo>
                  <a:lnTo>
                    <a:pt x="764413" y="807821"/>
                  </a:lnTo>
                  <a:lnTo>
                    <a:pt x="827913" y="776071"/>
                  </a:lnTo>
                  <a:lnTo>
                    <a:pt x="840613" y="769721"/>
                  </a:lnTo>
                  <a:close/>
                </a:path>
                <a:path w="2197100" h="962025">
                  <a:moveTo>
                    <a:pt x="1901317" y="406577"/>
                  </a:moveTo>
                  <a:lnTo>
                    <a:pt x="1759331" y="153263"/>
                  </a:lnTo>
                  <a:lnTo>
                    <a:pt x="1731518" y="252107"/>
                  </a:lnTo>
                  <a:lnTo>
                    <a:pt x="835533" y="0"/>
                  </a:lnTo>
                  <a:lnTo>
                    <a:pt x="779907" y="197700"/>
                  </a:lnTo>
                  <a:lnTo>
                    <a:pt x="1675892" y="449795"/>
                  </a:lnTo>
                  <a:lnTo>
                    <a:pt x="1648079" y="548652"/>
                  </a:lnTo>
                  <a:lnTo>
                    <a:pt x="1901317" y="406577"/>
                  </a:lnTo>
                  <a:close/>
                </a:path>
                <a:path w="2197100" h="962025">
                  <a:moveTo>
                    <a:pt x="2196719" y="942657"/>
                  </a:moveTo>
                  <a:lnTo>
                    <a:pt x="2186394" y="933983"/>
                  </a:lnTo>
                  <a:lnTo>
                    <a:pt x="2131441" y="887793"/>
                  </a:lnTo>
                  <a:lnTo>
                    <a:pt x="2124024" y="918654"/>
                  </a:lnTo>
                  <a:lnTo>
                    <a:pt x="295656" y="478561"/>
                  </a:lnTo>
                  <a:lnTo>
                    <a:pt x="292608" y="490905"/>
                  </a:lnTo>
                  <a:lnTo>
                    <a:pt x="2121065" y="930998"/>
                  </a:lnTo>
                  <a:lnTo>
                    <a:pt x="2113661" y="961872"/>
                  </a:lnTo>
                  <a:lnTo>
                    <a:pt x="2196719" y="942657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90362" y="5752998"/>
              <a:ext cx="1121410" cy="549275"/>
            </a:xfrm>
            <a:custGeom>
              <a:avLst/>
              <a:gdLst/>
              <a:ahLst/>
              <a:cxnLst/>
              <a:rect l="l" t="t" r="r" b="b"/>
              <a:pathLst>
                <a:path w="1121410" h="549275">
                  <a:moveTo>
                    <a:pt x="55625" y="0"/>
                  </a:moveTo>
                  <a:lnTo>
                    <a:pt x="951611" y="252107"/>
                  </a:lnTo>
                  <a:lnTo>
                    <a:pt x="979424" y="153263"/>
                  </a:lnTo>
                  <a:lnTo>
                    <a:pt x="1121410" y="406577"/>
                  </a:lnTo>
                  <a:lnTo>
                    <a:pt x="868172" y="548652"/>
                  </a:lnTo>
                  <a:lnTo>
                    <a:pt x="895985" y="449795"/>
                  </a:lnTo>
                  <a:lnTo>
                    <a:pt x="0" y="197700"/>
                  </a:lnTo>
                  <a:lnTo>
                    <a:pt x="55625" y="0"/>
                  </a:lnTo>
                  <a:close/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68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572" y="4267199"/>
            <a:ext cx="12187555" cy="2590800"/>
            <a:chOff x="4572" y="4267199"/>
            <a:chExt cx="12187555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" y="4267199"/>
              <a:ext cx="12187428" cy="2590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4403" y="6048755"/>
              <a:ext cx="1126236" cy="5181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8224" y="6096000"/>
              <a:ext cx="957072" cy="4358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7095" y="6146292"/>
              <a:ext cx="7284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40" y="6184392"/>
              <a:ext cx="554735" cy="252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64067" y="6225539"/>
              <a:ext cx="40690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9707" y="5897879"/>
              <a:ext cx="810768" cy="2560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22691" y="6620255"/>
              <a:ext cx="940307" cy="1051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7600" y="6201155"/>
              <a:ext cx="188975" cy="342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91" y="5945123"/>
              <a:ext cx="1588007" cy="731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46591" y="5907023"/>
              <a:ext cx="204215" cy="472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78367" y="6268211"/>
              <a:ext cx="178307" cy="838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600" y="6245351"/>
              <a:ext cx="1350264" cy="598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98136" y="6283451"/>
              <a:ext cx="1149096" cy="5273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36" y="6345935"/>
              <a:ext cx="940308" cy="408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58739" y="6391655"/>
              <a:ext cx="647700" cy="30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41036" y="6438900"/>
              <a:ext cx="480060" cy="2148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1243" y="6504432"/>
              <a:ext cx="190500" cy="944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1160" y="6067044"/>
              <a:ext cx="950976" cy="2956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533900" y="6115811"/>
              <a:ext cx="1888236" cy="73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7407" y="6077711"/>
              <a:ext cx="861059" cy="7711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23075" y="6420611"/>
              <a:ext cx="228600" cy="39928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51732" y="5850635"/>
              <a:ext cx="2193290" cy="998219"/>
            </a:xfrm>
            <a:custGeom>
              <a:avLst/>
              <a:gdLst/>
              <a:ahLst/>
              <a:cxnLst/>
              <a:rect l="l" t="t" r="r" b="b"/>
              <a:pathLst>
                <a:path w="2193290" h="998220">
                  <a:moveTo>
                    <a:pt x="362712" y="295262"/>
                  </a:moveTo>
                  <a:lnTo>
                    <a:pt x="324485" y="266700"/>
                  </a:lnTo>
                  <a:lnTo>
                    <a:pt x="182372" y="361911"/>
                  </a:lnTo>
                  <a:lnTo>
                    <a:pt x="91186" y="457111"/>
                  </a:lnTo>
                  <a:lnTo>
                    <a:pt x="27559" y="569785"/>
                  </a:lnTo>
                  <a:lnTo>
                    <a:pt x="0" y="684034"/>
                  </a:lnTo>
                  <a:lnTo>
                    <a:pt x="12700" y="769721"/>
                  </a:lnTo>
                  <a:lnTo>
                    <a:pt x="53086" y="845883"/>
                  </a:lnTo>
                  <a:lnTo>
                    <a:pt x="103886" y="922058"/>
                  </a:lnTo>
                  <a:lnTo>
                    <a:pt x="182372" y="998220"/>
                  </a:lnTo>
                  <a:lnTo>
                    <a:pt x="258826" y="998220"/>
                  </a:lnTo>
                  <a:lnTo>
                    <a:pt x="182372" y="922058"/>
                  </a:lnTo>
                  <a:lnTo>
                    <a:pt x="116713" y="845883"/>
                  </a:lnTo>
                  <a:lnTo>
                    <a:pt x="78486" y="769721"/>
                  </a:lnTo>
                  <a:lnTo>
                    <a:pt x="65786" y="684034"/>
                  </a:lnTo>
                  <a:lnTo>
                    <a:pt x="91186" y="569785"/>
                  </a:lnTo>
                  <a:lnTo>
                    <a:pt x="142113" y="474573"/>
                  </a:lnTo>
                  <a:lnTo>
                    <a:pt x="245999" y="380949"/>
                  </a:lnTo>
                  <a:lnTo>
                    <a:pt x="362712" y="295262"/>
                  </a:lnTo>
                  <a:close/>
                </a:path>
                <a:path w="2193290" h="998220">
                  <a:moveTo>
                    <a:pt x="2193036" y="66573"/>
                  </a:moveTo>
                  <a:lnTo>
                    <a:pt x="2036318" y="38036"/>
                  </a:lnTo>
                  <a:lnTo>
                    <a:pt x="1881759" y="19024"/>
                  </a:lnTo>
                  <a:lnTo>
                    <a:pt x="1521841" y="0"/>
                  </a:lnTo>
                  <a:lnTo>
                    <a:pt x="1212723" y="19024"/>
                  </a:lnTo>
                  <a:lnTo>
                    <a:pt x="916432" y="57061"/>
                  </a:lnTo>
                  <a:lnTo>
                    <a:pt x="658114" y="123621"/>
                  </a:lnTo>
                  <a:lnTo>
                    <a:pt x="425196" y="209219"/>
                  </a:lnTo>
                  <a:lnTo>
                    <a:pt x="465455" y="237744"/>
                  </a:lnTo>
                  <a:lnTo>
                    <a:pt x="683514" y="152158"/>
                  </a:lnTo>
                  <a:lnTo>
                    <a:pt x="941832" y="85585"/>
                  </a:lnTo>
                  <a:lnTo>
                    <a:pt x="1225550" y="47548"/>
                  </a:lnTo>
                  <a:lnTo>
                    <a:pt x="1521841" y="28524"/>
                  </a:lnTo>
                  <a:lnTo>
                    <a:pt x="1689100" y="38036"/>
                  </a:lnTo>
                  <a:lnTo>
                    <a:pt x="1869059" y="47548"/>
                  </a:lnTo>
                  <a:lnTo>
                    <a:pt x="2023618" y="66573"/>
                  </a:lnTo>
                  <a:lnTo>
                    <a:pt x="2178177" y="95097"/>
                  </a:lnTo>
                  <a:lnTo>
                    <a:pt x="2193036" y="66573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46875" y="5954267"/>
              <a:ext cx="762000" cy="8945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5756" y="5763767"/>
              <a:ext cx="2282952" cy="6751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93636" y="6477000"/>
              <a:ext cx="207264" cy="3718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59707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2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89491" y="5401055"/>
              <a:ext cx="2542031" cy="11597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737091" y="5343144"/>
              <a:ext cx="1152143" cy="11704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743" y="5334000"/>
              <a:ext cx="1287779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103864" y="6361176"/>
              <a:ext cx="152400" cy="8534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535667" y="6466332"/>
              <a:ext cx="1491996" cy="1706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294364" y="5800344"/>
              <a:ext cx="303275" cy="5410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12195" y="5753100"/>
              <a:ext cx="175259" cy="143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09176" y="5638800"/>
              <a:ext cx="1516380" cy="684530"/>
            </a:xfrm>
            <a:custGeom>
              <a:avLst/>
              <a:gdLst/>
              <a:ahLst/>
              <a:cxnLst/>
              <a:rect l="l" t="t" r="r" b="b"/>
              <a:pathLst>
                <a:path w="1516379" h="684529">
                  <a:moveTo>
                    <a:pt x="759205" y="0"/>
                  </a:moveTo>
                  <a:lnTo>
                    <a:pt x="606932" y="9525"/>
                  </a:lnTo>
                  <a:lnTo>
                    <a:pt x="467359" y="28575"/>
                  </a:lnTo>
                  <a:lnTo>
                    <a:pt x="340487" y="57150"/>
                  </a:lnTo>
                  <a:lnTo>
                    <a:pt x="226314" y="104787"/>
                  </a:lnTo>
                  <a:lnTo>
                    <a:pt x="126873" y="152412"/>
                  </a:lnTo>
                  <a:lnTo>
                    <a:pt x="63500" y="209562"/>
                  </a:lnTo>
                  <a:lnTo>
                    <a:pt x="12700" y="276250"/>
                  </a:lnTo>
                  <a:lnTo>
                    <a:pt x="0" y="342925"/>
                  </a:lnTo>
                  <a:lnTo>
                    <a:pt x="12700" y="408025"/>
                  </a:lnTo>
                  <a:lnTo>
                    <a:pt x="63500" y="474700"/>
                  </a:lnTo>
                  <a:lnTo>
                    <a:pt x="126873" y="531863"/>
                  </a:lnTo>
                  <a:lnTo>
                    <a:pt x="226314" y="589013"/>
                  </a:lnTo>
                  <a:lnTo>
                    <a:pt x="340487" y="627126"/>
                  </a:lnTo>
                  <a:lnTo>
                    <a:pt x="467359" y="655701"/>
                  </a:lnTo>
                  <a:lnTo>
                    <a:pt x="606932" y="674751"/>
                  </a:lnTo>
                  <a:lnTo>
                    <a:pt x="759205" y="684276"/>
                  </a:lnTo>
                  <a:lnTo>
                    <a:pt x="909447" y="674751"/>
                  </a:lnTo>
                  <a:lnTo>
                    <a:pt x="1049020" y="655701"/>
                  </a:lnTo>
                  <a:lnTo>
                    <a:pt x="1188593" y="627126"/>
                  </a:lnTo>
                  <a:lnTo>
                    <a:pt x="1290066" y="589013"/>
                  </a:lnTo>
                  <a:lnTo>
                    <a:pt x="1389506" y="531863"/>
                  </a:lnTo>
                  <a:lnTo>
                    <a:pt x="1452879" y="474700"/>
                  </a:lnTo>
                  <a:lnTo>
                    <a:pt x="1503679" y="408025"/>
                  </a:lnTo>
                  <a:lnTo>
                    <a:pt x="1516379" y="342925"/>
                  </a:lnTo>
                  <a:lnTo>
                    <a:pt x="1516379" y="323875"/>
                  </a:lnTo>
                  <a:lnTo>
                    <a:pt x="1503679" y="304825"/>
                  </a:lnTo>
                  <a:lnTo>
                    <a:pt x="1452879" y="314350"/>
                  </a:lnTo>
                  <a:lnTo>
                    <a:pt x="1465579" y="333400"/>
                  </a:lnTo>
                  <a:lnTo>
                    <a:pt x="1465579" y="342925"/>
                  </a:lnTo>
                  <a:lnTo>
                    <a:pt x="1452879" y="408025"/>
                  </a:lnTo>
                  <a:lnTo>
                    <a:pt x="1414906" y="465175"/>
                  </a:lnTo>
                  <a:lnTo>
                    <a:pt x="1338706" y="522338"/>
                  </a:lnTo>
                  <a:lnTo>
                    <a:pt x="1264666" y="569963"/>
                  </a:lnTo>
                  <a:lnTo>
                    <a:pt x="1150493" y="608063"/>
                  </a:lnTo>
                  <a:lnTo>
                    <a:pt x="1036320" y="636651"/>
                  </a:lnTo>
                  <a:lnTo>
                    <a:pt x="896747" y="655701"/>
                  </a:lnTo>
                  <a:lnTo>
                    <a:pt x="759205" y="665226"/>
                  </a:lnTo>
                  <a:lnTo>
                    <a:pt x="619632" y="655701"/>
                  </a:lnTo>
                  <a:lnTo>
                    <a:pt x="480059" y="636651"/>
                  </a:lnTo>
                  <a:lnTo>
                    <a:pt x="365887" y="608063"/>
                  </a:lnTo>
                  <a:lnTo>
                    <a:pt x="251714" y="569963"/>
                  </a:lnTo>
                  <a:lnTo>
                    <a:pt x="177673" y="522338"/>
                  </a:lnTo>
                  <a:lnTo>
                    <a:pt x="101473" y="465175"/>
                  </a:lnTo>
                  <a:lnTo>
                    <a:pt x="63500" y="408025"/>
                  </a:lnTo>
                  <a:lnTo>
                    <a:pt x="50800" y="342925"/>
                  </a:lnTo>
                  <a:lnTo>
                    <a:pt x="63500" y="276250"/>
                  </a:lnTo>
                  <a:lnTo>
                    <a:pt x="101473" y="219100"/>
                  </a:lnTo>
                  <a:lnTo>
                    <a:pt x="177673" y="161937"/>
                  </a:lnTo>
                  <a:lnTo>
                    <a:pt x="251714" y="114312"/>
                  </a:lnTo>
                  <a:lnTo>
                    <a:pt x="365887" y="76212"/>
                  </a:lnTo>
                  <a:lnTo>
                    <a:pt x="480059" y="47625"/>
                  </a:lnTo>
                  <a:lnTo>
                    <a:pt x="619632" y="28575"/>
                  </a:lnTo>
                  <a:lnTo>
                    <a:pt x="759205" y="19050"/>
                  </a:lnTo>
                  <a:lnTo>
                    <a:pt x="884047" y="28575"/>
                  </a:lnTo>
                  <a:lnTo>
                    <a:pt x="1010920" y="47625"/>
                  </a:lnTo>
                  <a:lnTo>
                    <a:pt x="1125093" y="76212"/>
                  </a:lnTo>
                  <a:lnTo>
                    <a:pt x="1226693" y="104787"/>
                  </a:lnTo>
                  <a:lnTo>
                    <a:pt x="1239266" y="76212"/>
                  </a:lnTo>
                  <a:lnTo>
                    <a:pt x="1010920" y="19050"/>
                  </a:lnTo>
                  <a:lnTo>
                    <a:pt x="759205" y="0"/>
                  </a:lnTo>
                  <a:close/>
                </a:path>
              </a:pathLst>
            </a:custGeom>
            <a:solidFill>
              <a:srgbClr val="0087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204960" y="5571744"/>
              <a:ext cx="1924812" cy="845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660636" y="5544311"/>
              <a:ext cx="772668" cy="1036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447276" y="5647944"/>
              <a:ext cx="138683" cy="7620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22536" y="5727191"/>
              <a:ext cx="1095756" cy="5074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89591" y="5762244"/>
              <a:ext cx="944879" cy="4312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758172" y="5794247"/>
              <a:ext cx="816863" cy="3703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851136" y="5838444"/>
              <a:ext cx="630936" cy="2819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927336" y="5870447"/>
              <a:ext cx="469392" cy="2209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029443" y="5917692"/>
              <a:ext cx="266700" cy="1295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175491" y="5058155"/>
              <a:ext cx="810767" cy="1524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250167" y="4800600"/>
              <a:ext cx="545591" cy="853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948160" y="4867655"/>
              <a:ext cx="128016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376660" y="5152644"/>
              <a:ext cx="406908" cy="289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227307" y="4829555"/>
              <a:ext cx="339851" cy="2956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618976" y="4829555"/>
              <a:ext cx="393192" cy="3337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314176" y="4853940"/>
              <a:ext cx="632459" cy="2956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390376" y="4898136"/>
              <a:ext cx="480059" cy="2087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436095" y="4919472"/>
              <a:ext cx="385572" cy="1615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495531" y="4936236"/>
              <a:ext cx="265175" cy="12953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53443" y="4960619"/>
              <a:ext cx="153924" cy="74675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586984" y="1962911"/>
            <a:ext cx="6096000" cy="4572000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629412" y="787920"/>
            <a:ext cx="4522470" cy="2432050"/>
            <a:chOff x="629412" y="787920"/>
            <a:chExt cx="4522470" cy="2432050"/>
          </a:xfrm>
        </p:grpSpPr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29412" y="787920"/>
              <a:ext cx="4103370" cy="51128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9412" y="1062240"/>
              <a:ext cx="4165854" cy="5112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29412" y="1336560"/>
              <a:ext cx="4280154" cy="51128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29412" y="1610880"/>
              <a:ext cx="3352038" cy="51128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29412" y="2159520"/>
              <a:ext cx="1710689" cy="51128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103120" y="2159520"/>
              <a:ext cx="3048761" cy="51128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29412" y="2433840"/>
              <a:ext cx="4165854" cy="51128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29412" y="2708160"/>
              <a:ext cx="864869" cy="5112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88720" y="2708160"/>
              <a:ext cx="1040130" cy="51128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23287" y="2708160"/>
              <a:ext cx="566165" cy="511289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760577" y="844677"/>
            <a:ext cx="4177029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447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Radium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Hill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Gravity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Concentrate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was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railed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Port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Pirie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plant, behind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smelter,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located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acid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sulphuric acid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plant.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Unneutralized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tailings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disposed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unsealed dam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adjacent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tidal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flats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(Argghh!!!)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2228</Words>
  <Application>Microsoft Office PowerPoint</Application>
  <PresentationFormat>Widescreen</PresentationFormat>
  <Paragraphs>207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Lucida Sans</vt:lpstr>
      <vt:lpstr>Wingdings</vt:lpstr>
      <vt:lpstr>Office Theme</vt:lpstr>
      <vt:lpstr>Radwaste stories, and some general lessons</vt:lpstr>
      <vt:lpstr>Return to First Principles:</vt:lpstr>
      <vt:lpstr>What is Radioactive Waste? Definition can be a trap…</vt:lpstr>
      <vt:lpstr>The Basics:</vt:lpstr>
      <vt:lpstr>An advanced technical society produces wastes, sometimes quite hazardous; if we cannot handle them, then things clog up…</vt:lpstr>
      <vt:lpstr>Legacies from early days:</vt:lpstr>
      <vt:lpstr>Hunters Hill as of ‘now’</vt:lpstr>
      <vt:lpstr>RH should have been confirmed as a formal disposal facility and it could then have supported a wider use. But the opportunity was lost with the premature death of Peter Hill the Director of Mines…</vt:lpstr>
      <vt:lpstr>PowerPoint Presentation</vt:lpstr>
      <vt:lpstr>PowerPoint Presentation</vt:lpstr>
      <vt:lpstr>White’s Open Cut, completed to depth of 107 metres in 1958</vt:lpstr>
      <vt:lpstr>Rum Jungle - Two Impacts</vt:lpstr>
      <vt:lpstr>PowerPoint Presentation</vt:lpstr>
      <vt:lpstr>South Alligator mines: Rockhole and Moline</vt:lpstr>
      <vt:lpstr>Brochure advertising the re-opening of Mary K, 1976</vt:lpstr>
      <vt:lpstr>MKU pit, end of 1st operation, 1963… It had been one of the biggest U-mines in the world…</vt:lpstr>
      <vt:lpstr>PowerPoint Presentation</vt:lpstr>
      <vt:lpstr>MKU tails dam was the first to be properly rehabbed: capped, rock-armoured, cutoff drains etc..</vt:lpstr>
      <vt:lpstr>Nabarlek - November 1979 (mined out in 6 months)</vt:lpstr>
      <vt:lpstr>Ranger:</vt:lpstr>
      <vt:lpstr>Beautiful setting, Mt Brockmann to the south</vt:lpstr>
      <vt:lpstr>Ranger Calciner change-out, and a security issue: unknown amount of contained yellowcake.</vt:lpstr>
      <vt:lpstr>.. So we placed it in pit #3 to be buried under the tailings…</vt:lpstr>
      <vt:lpstr>Olympic Dam Pilot Plant, 1984</vt:lpstr>
      <vt:lpstr>PowerPoint Presentation</vt:lpstr>
      <vt:lpstr>Big, complex operation:</vt:lpstr>
      <vt:lpstr>PowerPoint Presentation</vt:lpstr>
      <vt:lpstr>PowerPoint Presentation</vt:lpstr>
      <vt:lpstr>Disposal into large mine stopes during backfill operations is quite sensible..</vt:lpstr>
      <vt:lpstr>Olympic Dam “coulda’ been” Australia’s underground waste disposal facility</vt:lpstr>
      <vt:lpstr>PowerPoint Presentation</vt:lpstr>
      <vt:lpstr>Maralinga, 1998-99 cleanup</vt:lpstr>
      <vt:lpstr>PowerPoint Presentation</vt:lpstr>
      <vt:lpstr>The workplace health issue at Maralinga:</vt:lpstr>
      <vt:lpstr>Huge HEPA filters (for engine intakes as well as cabin aircons); sealed doors, overpressure cabins..</vt:lpstr>
      <vt:lpstr>Mineral sands</vt:lpstr>
      <vt:lpstr>Mineral sands</vt:lpstr>
      <vt:lpstr>Oil &amp; Gas NORM management &amp; disposal:</vt:lpstr>
      <vt:lpstr>PowerPoint Presentation</vt:lpstr>
      <vt:lpstr>PowerPoint Presentation</vt:lpstr>
      <vt:lpstr>Sealed sources as waste:</vt:lpstr>
      <vt:lpstr>Mt Walton, &amp; now Tellus at Sandy Ridge</vt:lpstr>
      <vt:lpstr>Conclusions: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Pics for Waste Talk</dc:title>
  <dc:creator>Admin</dc:creator>
  <cp:lastModifiedBy>Christopher Nickel</cp:lastModifiedBy>
  <cp:revision>1</cp:revision>
  <dcterms:created xsi:type="dcterms:W3CDTF">2022-05-23T04:37:06Z</dcterms:created>
  <dcterms:modified xsi:type="dcterms:W3CDTF">2022-05-23T04:37:57Z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2022-05-23T00:00:00Z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2022-05-23T00:00:00Z</vt:filetime>
  </property>
</Properties>
</file>