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8.xml" ContentType="application/vnd.openxmlformats-officedocument.presentationml.notesSlide+xml"/>
  <Override PartName="/ppt/charts/chartEx1.xml" ContentType="application/vnd.ms-office.chartex+xml"/>
  <Override PartName="/ppt/charts/style7.xml" ContentType="application/vnd.ms-office.chartstyle+xml"/>
  <Override PartName="/ppt/charts/colors7.xml" ContentType="application/vnd.ms-office.chartcolorstyle+xml"/>
  <Override PartName="/ppt/notesSlides/notesSlide19.xml" ContentType="application/vnd.openxmlformats-officedocument.presentationml.notesSlide+xml"/>
  <Override PartName="/ppt/charts/chartEx2.xml" ContentType="application/vnd.ms-office.chartex+xml"/>
  <Override PartName="/ppt/charts/style8.xml" ContentType="application/vnd.ms-office.chartstyle+xml"/>
  <Override PartName="/ppt/charts/colors8.xml" ContentType="application/vnd.ms-office.chartcolorstyle+xml"/>
  <Override PartName="/ppt/notesSlides/notesSlide20.xml" ContentType="application/vnd.openxmlformats-officedocument.presentationml.notesSlide+xml"/>
  <Override PartName="/ppt/charts/chartEx3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notesSlides/notesSlide21.xml" ContentType="application/vnd.openxmlformats-officedocument.presentationml.notesSlide+xml"/>
  <Override PartName="/ppt/charts/chartEx4.xml" ContentType="application/vnd.ms-office.chartex+xml"/>
  <Override PartName="/ppt/charts/style10.xml" ContentType="application/vnd.ms-office.chartstyle+xml"/>
  <Override PartName="/ppt/charts/colors10.xml" ContentType="application/vnd.ms-office.chartcolorstyle+xml"/>
  <Override PartName="/ppt/notesSlides/notesSlide22.xml" ContentType="application/vnd.openxmlformats-officedocument.presentationml.notesSlide+xml"/>
  <Override PartName="/ppt/charts/chartEx5.xml" ContentType="application/vnd.ms-office.chartex+xml"/>
  <Override PartName="/ppt/charts/style11.xml" ContentType="application/vnd.ms-office.chartstyle+xml"/>
  <Override PartName="/ppt/charts/colors11.xml" ContentType="application/vnd.ms-office.chartcolorstyle+xml"/>
  <Override PartName="/ppt/notesSlides/notesSlide2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266" r:id="rId5"/>
    <p:sldId id="280" r:id="rId6"/>
    <p:sldId id="277" r:id="rId7"/>
    <p:sldId id="287" r:id="rId8"/>
    <p:sldId id="282" r:id="rId9"/>
    <p:sldId id="267" r:id="rId10"/>
    <p:sldId id="269" r:id="rId11"/>
    <p:sldId id="297" r:id="rId12"/>
    <p:sldId id="272" r:id="rId13"/>
    <p:sldId id="298" r:id="rId14"/>
    <p:sldId id="296" r:id="rId15"/>
    <p:sldId id="284" r:id="rId16"/>
    <p:sldId id="283" r:id="rId17"/>
    <p:sldId id="285" r:id="rId18"/>
    <p:sldId id="286" r:id="rId19"/>
    <p:sldId id="270" r:id="rId20"/>
    <p:sldId id="295" r:id="rId21"/>
    <p:sldId id="276" r:id="rId22"/>
    <p:sldId id="278" r:id="rId23"/>
    <p:sldId id="275" r:id="rId24"/>
    <p:sldId id="274" r:id="rId25"/>
    <p:sldId id="264" r:id="rId26"/>
    <p:sldId id="293" r:id="rId27"/>
    <p:sldId id="281" r:id="rId28"/>
    <p:sldId id="279" r:id="rId29"/>
    <p:sldId id="288" r:id="rId30"/>
    <p:sldId id="289" r:id="rId31"/>
    <p:sldId id="292" r:id="rId32"/>
    <p:sldId id="291" r:id="rId33"/>
    <p:sldId id="290" r:id="rId34"/>
    <p:sldId id="300" r:id="rId35"/>
    <p:sldId id="294" r:id="rId36"/>
    <p:sldId id="299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pection Outcomes" id="{7A5C80B7-EC4E-4145-87F7-DB97D7D3A7D2}">
          <p14:sldIdLst>
            <p14:sldId id="266"/>
            <p14:sldId id="280"/>
          </p14:sldIdLst>
        </p14:section>
        <p14:section name="Good Practice" id="{B892E4A3-6FD3-47E8-A2D5-535C26C15B4C}">
          <p14:sldIdLst>
            <p14:sldId id="277"/>
            <p14:sldId id="287"/>
            <p14:sldId id="282"/>
          </p14:sldIdLst>
        </p14:section>
        <p14:section name="Breach" id="{55F69C98-8297-4BAC-909F-66C9043EF74A}">
          <p14:sldIdLst>
            <p14:sldId id="267"/>
            <p14:sldId id="269"/>
            <p14:sldId id="297"/>
            <p14:sldId id="272"/>
            <p14:sldId id="298"/>
            <p14:sldId id="296"/>
            <p14:sldId id="284"/>
            <p14:sldId id="283"/>
            <p14:sldId id="285"/>
            <p14:sldId id="286"/>
          </p14:sldIdLst>
        </p14:section>
        <p14:section name="AFIs" id="{6B68AA86-501B-48B2-B1DF-C7D0271828A5}">
          <p14:sldIdLst>
            <p14:sldId id="270"/>
            <p14:sldId id="295"/>
            <p14:sldId id="276"/>
            <p14:sldId id="278"/>
            <p14:sldId id="275"/>
            <p14:sldId id="274"/>
            <p14:sldId id="264"/>
            <p14:sldId id="293"/>
            <p14:sldId id="281"/>
            <p14:sldId id="279"/>
          </p14:sldIdLst>
        </p14:section>
        <p14:section name="Feedback" id="{801534AF-5FD1-4BFB-820D-141DCD29818F}">
          <p14:sldIdLst>
            <p14:sldId id="288"/>
            <p14:sldId id="289"/>
            <p14:sldId id="292"/>
            <p14:sldId id="291"/>
            <p14:sldId id="290"/>
            <p14:sldId id="300"/>
            <p14:sldId id="294"/>
            <p14:sldId id="2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pher Nickel" initials="CN" lastIdx="1" clrIdx="0">
    <p:extLst>
      <p:ext uri="{19B8F6BF-5375-455C-9EA6-DF929625EA0E}">
        <p15:presenceInfo xmlns:p15="http://schemas.microsoft.com/office/powerpoint/2012/main" userId="S-1-5-21-1993962763-1004336348-839522115-141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2B86"/>
    <a:srgbClr val="71459C"/>
    <a:srgbClr val="876BA8"/>
    <a:srgbClr val="A097AE"/>
    <a:srgbClr val="F5E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77907" autoAdjust="0"/>
  </p:normalViewPr>
  <p:slideViewPr>
    <p:cSldViewPr snapToGrid="0">
      <p:cViewPr varScale="1">
        <p:scale>
          <a:sx n="90" d="100"/>
          <a:sy n="90" d="100"/>
        </p:scale>
        <p:origin x="9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ckec\AppData\Local\Microsoft\Windows\INetCache\Content.Outlook\BTI90BID\Copy%20of%20Breaches%20and%20Reports%20to%20Parliament%20Stats%20(003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sw-fs02.arpansa.local\home$\nickec\AFI%20Analysis\2018-19\LHF%202019\LHF%2019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sw-fs02.arpansa.local\home$\nickec\AFI%20Analysis\2018-19\LHF%202019\LHF%2019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sw-fs02.arpansa.local\home$\nickec\AFI%20Analysis\2018-19\LHF%202019\LHF%2019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sw-fs02.arpansa.local\home$\nickec\AFI%20Analysis\2018-19\LHF%202019\LHF%2019%20Da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nsw-fs02.arpansa.local\home$\nickec\AFI%20Analysis\2018-19\LHF%202019\LHF%2019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sw-fs02.arpansa.local\home$\nickec\AFI%20Analysis\2018-19\FY\Survey%20Report%20(Fy)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nsw-fs02.arpansa.local\home$\nickec\AFI%20Analysis\2018-19\FY\Survey%20Report%20(Fy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\\nsw-fs02.arpansa.local\home$\nickec\AFI%20Analysis\2018-19\LHF%202019\LHF%2019%20Data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\\nsw-fs02.arpansa.local\home$\nickec\AFI%20Analysis\2018-19\LHF%202019\LHF%2019%20Data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oleObject" Target="file:///\\nsw-fs02.arpansa.local\home$\nickec\AFI%20Analysis\2018-19\LHF%202019\LHF%2019%20Data.xlsx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oleObject" Target="file:///\\nsw-fs02.arpansa.local\home$\nickec\AFI%20Analysis\2018-19\LHF%202019\LHF%2019%20Data.xlsx" TargetMode="External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file:///\\nsw-fs02.arpansa.local\home$\nickec\AFI%20Analysis\2018-19\LHF%202019\LHF%2019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[LHF 19 Data.xlsx]By date !PivotTable1</c:name>
    <c:fmtId val="9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AU" sz="2800" dirty="0" smtClean="0">
                <a:solidFill>
                  <a:schemeClr val="tx1"/>
                </a:solidFill>
              </a:rPr>
              <a:t>Breaches</a:t>
            </a:r>
            <a:r>
              <a:rPr lang="en-AU" sz="2800" baseline="0" dirty="0" smtClean="0">
                <a:solidFill>
                  <a:schemeClr val="tx1"/>
                </a:solidFill>
              </a:rPr>
              <a:t> by year determined and Safety Significance</a:t>
            </a:r>
            <a:endParaRPr lang="en-AU" sz="28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'By date '!$B$5:$B$6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'By date '!$A$7:$A$11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'By date '!$B$7:$B$11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14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FF-4B43-9B87-134EB1AFA263}"/>
            </c:ext>
          </c:extLst>
        </c:ser>
        <c:ser>
          <c:idx val="1"/>
          <c:order val="1"/>
          <c:tx>
            <c:strRef>
              <c:f>'By date '!$C$5:$C$6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'By date '!$A$7:$A$11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'By date '!$C$7:$C$11</c:f>
              <c:numCache>
                <c:formatCode>General</c:formatCode>
                <c:ptCount val="4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FF-4B43-9B87-134EB1AFA2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4"/>
        <c:overlap val="100"/>
        <c:axId val="515817048"/>
        <c:axId val="515817376"/>
      </c:barChart>
      <c:catAx>
        <c:axId val="515817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817376"/>
        <c:crosses val="autoZero"/>
        <c:auto val="1"/>
        <c:lblAlgn val="ctr"/>
        <c:lblOffset val="100"/>
        <c:noMultiLvlLbl val="0"/>
      </c:catAx>
      <c:valAx>
        <c:axId val="515817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817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BREACH1!$B$34</c:f>
              <c:strCache>
                <c:ptCount val="1"/>
                <c:pt idx="0">
                  <c:v>Facility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BREACH1!$A$35:$A$48</c:f>
              <c:strCache>
                <c:ptCount val="14"/>
                <c:pt idx="0">
                  <c:v>Code or standard</c:v>
                </c:pt>
                <c:pt idx="1">
                  <c:v>plans &amp; arrangements</c:v>
                </c:pt>
                <c:pt idx="2">
                  <c:v>dispose/transfer</c:v>
                </c:pt>
                <c:pt idx="3">
                  <c:v>maintain current inventory</c:v>
                </c:pt>
                <c:pt idx="4">
                  <c:v>review plans &amp; arrangements</c:v>
                </c:pt>
                <c:pt idx="5">
                  <c:v>source without licence or exemption</c:v>
                </c:pt>
                <c:pt idx="6">
                  <c:v>safety significant change</c:v>
                </c:pt>
                <c:pt idx="7">
                  <c:v>Operating Limits and Conditions</c:v>
                </c:pt>
                <c:pt idx="8">
                  <c:v>notify CEO of breach</c:v>
                </c:pt>
                <c:pt idx="9">
                  <c:v>prevent breach</c:v>
                </c:pt>
                <c:pt idx="10">
                  <c:v>control or minimise accidents </c:v>
                </c:pt>
                <c:pt idx="11">
                  <c:v>construct safety item</c:v>
                </c:pt>
                <c:pt idx="12">
                  <c:v>other relevant change</c:v>
                </c:pt>
                <c:pt idx="13">
                  <c:v>appropriate training of users/operators</c:v>
                </c:pt>
              </c:strCache>
            </c:strRef>
          </c:cat>
          <c:val>
            <c:numRef>
              <c:f>BREACH1!$B$35:$B$48</c:f>
              <c:numCache>
                <c:formatCode>General</c:formatCode>
                <c:ptCount val="14"/>
                <c:pt idx="0">
                  <c:v>8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DD-45CF-920E-C1261933D90E}"/>
            </c:ext>
          </c:extLst>
        </c:ser>
        <c:ser>
          <c:idx val="1"/>
          <c:order val="1"/>
          <c:tx>
            <c:strRef>
              <c:f>BREACH1!$C$34</c:f>
              <c:strCache>
                <c:ptCount val="1"/>
                <c:pt idx="0">
                  <c:v>Source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BREACH1!$A$35:$A$48</c:f>
              <c:strCache>
                <c:ptCount val="14"/>
                <c:pt idx="0">
                  <c:v>Code or standard</c:v>
                </c:pt>
                <c:pt idx="1">
                  <c:v>plans &amp; arrangements</c:v>
                </c:pt>
                <c:pt idx="2">
                  <c:v>dispose/transfer</c:v>
                </c:pt>
                <c:pt idx="3">
                  <c:v>maintain current inventory</c:v>
                </c:pt>
                <c:pt idx="4">
                  <c:v>review plans &amp; arrangements</c:v>
                </c:pt>
                <c:pt idx="5">
                  <c:v>source without licence or exemption</c:v>
                </c:pt>
                <c:pt idx="6">
                  <c:v>safety significant change</c:v>
                </c:pt>
                <c:pt idx="7">
                  <c:v>Operating Limits and Conditions</c:v>
                </c:pt>
                <c:pt idx="8">
                  <c:v>notify CEO of breach</c:v>
                </c:pt>
                <c:pt idx="9">
                  <c:v>prevent breach</c:v>
                </c:pt>
                <c:pt idx="10">
                  <c:v>control or minimise accidents </c:v>
                </c:pt>
                <c:pt idx="11">
                  <c:v>construct safety item</c:v>
                </c:pt>
                <c:pt idx="12">
                  <c:v>other relevant change</c:v>
                </c:pt>
                <c:pt idx="13">
                  <c:v>appropriate training of users/operators</c:v>
                </c:pt>
              </c:strCache>
            </c:strRef>
          </c:cat>
          <c:val>
            <c:numRef>
              <c:f>BREACH1!$C$35:$C$48</c:f>
              <c:numCache>
                <c:formatCode>General</c:formatCode>
                <c:ptCount val="1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4</c:v>
                </c:pt>
                <c:pt idx="9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DD-45CF-920E-C1261933D9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2988304"/>
        <c:axId val="642989616"/>
      </c:barChart>
      <c:catAx>
        <c:axId val="64298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2989616"/>
        <c:crosses val="autoZero"/>
        <c:auto val="1"/>
        <c:lblAlgn val="ctr"/>
        <c:lblOffset val="100"/>
        <c:noMultiLvlLbl val="0"/>
      </c:catAx>
      <c:valAx>
        <c:axId val="642989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298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BREACH2!$AB$2</c:f>
              <c:strCache>
                <c:ptCount val="1"/>
              </c:strCache>
            </c:strRef>
          </c:tx>
          <c:spPr>
            <a:solidFill>
              <a:schemeClr val="bg1"/>
            </a:solidFill>
            <a:ln w="19050">
              <a:solidFill>
                <a:schemeClr val="accent1"/>
              </a:solidFill>
            </a:ln>
            <a:effectLst/>
          </c:spPr>
          <c:dPt>
            <c:idx val="0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9D-4978-BAFE-745779135DE9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9D-4978-BAFE-745779135DE9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9D-4978-BAFE-745779135DE9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A9D-4978-BAFE-745779135DE9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A9D-4978-BAFE-745779135DE9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A9D-4978-BAFE-745779135DE9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A9D-4978-BAFE-745779135DE9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A9D-4978-BAFE-745779135DE9}"/>
              </c:ext>
            </c:extLst>
          </c:dPt>
          <c:dPt>
            <c:idx val="8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A9D-4978-BAFE-745779135DE9}"/>
              </c:ext>
            </c:extLst>
          </c:dPt>
          <c:dLbls>
            <c:dLbl>
              <c:idx val="0"/>
              <c:layout>
                <c:manualLayout>
                  <c:x val="0.13192754798594214"/>
                  <c:y val="-8.648648648648649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A9D-4978-BAFE-745779135DE9}"/>
                </c:ext>
              </c:extLst>
            </c:dLbl>
            <c:dLbl>
              <c:idx val="1"/>
              <c:layout>
                <c:manualLayout>
                  <c:x val="0.15571776155717762"/>
                  <c:y val="3.60360360360360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A9D-4978-BAFE-745779135DE9}"/>
                </c:ext>
              </c:extLst>
            </c:dLbl>
            <c:dLbl>
              <c:idx val="2"/>
              <c:layout>
                <c:manualLayout>
                  <c:x val="0.12435793457691267"/>
                  <c:y val="8.64864864864866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A9D-4978-BAFE-745779135DE9}"/>
                </c:ext>
              </c:extLst>
            </c:dLbl>
            <c:dLbl>
              <c:idx val="3"/>
              <c:layout>
                <c:manualLayout>
                  <c:x val="-0.10489321438226552"/>
                  <c:y val="0.129729729729729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A9D-4978-BAFE-745779135DE9}"/>
                </c:ext>
              </c:extLst>
            </c:dLbl>
            <c:dLbl>
              <c:idx val="4"/>
              <c:layout>
                <c:manualLayout>
                  <c:x val="-0.12543930792105976"/>
                  <c:y val="6.48648648648649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A9D-4978-BAFE-745779135DE9}"/>
                </c:ext>
              </c:extLst>
            </c:dLbl>
            <c:dLbl>
              <c:idx val="5"/>
              <c:layout>
                <c:manualLayout>
                  <c:x val="-0.14490402811570696"/>
                  <c:y val="-1.92192192192192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A9D-4978-BAFE-745779135DE9}"/>
                </c:ext>
              </c:extLst>
            </c:dLbl>
            <c:dLbl>
              <c:idx val="6"/>
              <c:layout>
                <c:manualLayout>
                  <c:x val="-0.16004325493376589"/>
                  <c:y val="-4.80480480480480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A9D-4978-BAFE-745779135DE9}"/>
                </c:ext>
              </c:extLst>
            </c:dLbl>
            <c:dLbl>
              <c:idx val="7"/>
              <c:layout>
                <c:manualLayout>
                  <c:x val="-0.137875101378751"/>
                  <c:y val="-0.1345345345345345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98837523655043"/>
                      <c:h val="7.740540540540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4A9D-4978-BAFE-745779135DE9}"/>
                </c:ext>
              </c:extLst>
            </c:dLbl>
            <c:dLbl>
              <c:idx val="8"/>
              <c:layout>
                <c:manualLayout>
                  <c:x val="-4.3254933765882748E-2"/>
                  <c:y val="-0.1561561561561561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A9D-4978-BAFE-745779135D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BREACH2!$AA$3:$AA$11</c:f>
              <c:strCache>
                <c:ptCount val="9"/>
                <c:pt idx="0">
                  <c:v>Plans &amp; arrangements (Comply)</c:v>
                </c:pt>
                <c:pt idx="1">
                  <c:v>review plans &amp; arrangements</c:v>
                </c:pt>
                <c:pt idx="2">
                  <c:v>Change Managemnt</c:v>
                </c:pt>
                <c:pt idx="3">
                  <c:v>Maintain current inventory</c:v>
                </c:pt>
                <c:pt idx="4">
                  <c:v>Disposal</c:v>
                </c:pt>
                <c:pt idx="5">
                  <c:v>Hold licence or exemption</c:v>
                </c:pt>
                <c:pt idx="6">
                  <c:v>Construct safety item</c:v>
                </c:pt>
                <c:pt idx="7">
                  <c:v>Operating Limits and Conditions</c:v>
                </c:pt>
                <c:pt idx="8">
                  <c:v>Code or standard</c:v>
                </c:pt>
              </c:strCache>
            </c:strRef>
          </c:cat>
          <c:val>
            <c:numRef>
              <c:f>BREACH2!$AB$3:$AB$11</c:f>
              <c:numCache>
                <c:formatCode>General</c:formatCode>
                <c:ptCount val="9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A9D-4978-BAFE-745779135DE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BREACH2!$AB$2</c:f>
              <c:strCache>
                <c:ptCount val="1"/>
              </c:strCache>
            </c:strRef>
          </c:tx>
          <c:spPr>
            <a:solidFill>
              <a:schemeClr val="lt1"/>
            </a:solidFill>
            <a:ln w="19050">
              <a:solidFill>
                <a:schemeClr val="accent1"/>
              </a:solidFill>
            </a:ln>
            <a:effectLst/>
          </c:spPr>
          <c:dPt>
            <c:idx val="0"/>
            <c:bubble3D val="0"/>
            <c:spPr>
              <a:gradFill>
                <a:gsLst>
                  <a:gs pos="15000">
                    <a:schemeClr val="bg1"/>
                  </a:gs>
                  <a:gs pos="65000">
                    <a:schemeClr val="accent4">
                      <a:lumMod val="40000"/>
                      <a:lumOff val="60000"/>
                    </a:schemeClr>
                  </a:gs>
                </a:gsLst>
                <a:lin ang="15600000" scaled="0"/>
              </a:gra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4D-41B4-A10C-163C50642BB1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4D-41B4-A10C-163C50642BB1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4D-41B4-A10C-163C50642BB1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4D-41B4-A10C-163C50642BB1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4D-41B4-A10C-163C50642BB1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E4D-41B4-A10C-163C50642BB1}"/>
              </c:ext>
            </c:extLst>
          </c:dPt>
          <c:dPt>
            <c:idx val="6"/>
            <c:bubble3D val="0"/>
            <c:spPr>
              <a:gradFill>
                <a:gsLst>
                  <a:gs pos="68000">
                    <a:schemeClr val="accent4">
                      <a:lumMod val="40000"/>
                      <a:lumOff val="60000"/>
                    </a:schemeClr>
                  </a:gs>
                  <a:gs pos="24000">
                    <a:schemeClr val="bg1"/>
                  </a:gs>
                </a:gsLst>
                <a:lin ang="16800000" scaled="0"/>
              </a:gra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E4D-41B4-A10C-163C50642BB1}"/>
              </c:ext>
            </c:extLst>
          </c:dPt>
          <c:dPt>
            <c:idx val="7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E4D-41B4-A10C-163C50642BB1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E4D-41B4-A10C-163C50642BB1}"/>
              </c:ext>
            </c:extLst>
          </c:dPt>
          <c:dLbls>
            <c:dLbl>
              <c:idx val="0"/>
              <c:layout>
                <c:manualLayout>
                  <c:x val="0.13192754798594214"/>
                  <c:y val="-8.64864864864864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E4D-41B4-A10C-163C50642BB1}"/>
                </c:ext>
              </c:extLst>
            </c:dLbl>
            <c:dLbl>
              <c:idx val="1"/>
              <c:layout>
                <c:manualLayout>
                  <c:x val="0.15571776155717762"/>
                  <c:y val="3.60360360360360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E4D-41B4-A10C-163C50642BB1}"/>
                </c:ext>
              </c:extLst>
            </c:dLbl>
            <c:dLbl>
              <c:idx val="2"/>
              <c:layout>
                <c:manualLayout>
                  <c:x val="0.12435793457691267"/>
                  <c:y val="8.40840840840840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E4D-41B4-A10C-163C50642BB1}"/>
                </c:ext>
              </c:extLst>
            </c:dLbl>
            <c:dLbl>
              <c:idx val="3"/>
              <c:layout>
                <c:manualLayout>
                  <c:x val="-0.10489321438226552"/>
                  <c:y val="0.129729729729729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E4D-41B4-A10C-163C50642BB1}"/>
                </c:ext>
              </c:extLst>
            </c:dLbl>
            <c:dLbl>
              <c:idx val="4"/>
              <c:layout>
                <c:manualLayout>
                  <c:x val="-0.12543930792105976"/>
                  <c:y val="6.48648648648649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E4D-41B4-A10C-163C50642BB1}"/>
                </c:ext>
              </c:extLst>
            </c:dLbl>
            <c:dLbl>
              <c:idx val="5"/>
              <c:layout>
                <c:manualLayout>
                  <c:x val="-0.14490402811570696"/>
                  <c:y val="-1.92192192192192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E4D-41B4-A10C-163C50642BB1}"/>
                </c:ext>
              </c:extLst>
            </c:dLbl>
            <c:dLbl>
              <c:idx val="6"/>
              <c:layout>
                <c:manualLayout>
                  <c:x val="-0.16004325493376589"/>
                  <c:y val="-4.80480480480480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E4D-41B4-A10C-163C50642BB1}"/>
                </c:ext>
              </c:extLst>
            </c:dLbl>
            <c:dLbl>
              <c:idx val="7"/>
              <c:layout>
                <c:manualLayout>
                  <c:x val="-0.137875101378751"/>
                  <c:y val="-0.134534534534534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98837523655043"/>
                      <c:h val="7.740540540540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CE4D-41B4-A10C-163C50642BB1}"/>
                </c:ext>
              </c:extLst>
            </c:dLbl>
            <c:dLbl>
              <c:idx val="8"/>
              <c:layout>
                <c:manualLayout>
                  <c:x val="-4.3254933765882748E-2"/>
                  <c:y val="-0.156156156156156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E4D-41B4-A10C-163C50642B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BREACH2!$AA$3:$AA$11</c:f>
              <c:strCache>
                <c:ptCount val="9"/>
                <c:pt idx="0">
                  <c:v>Plans &amp; arrangements (Comply)</c:v>
                </c:pt>
                <c:pt idx="1">
                  <c:v>review plans &amp; arrangements</c:v>
                </c:pt>
                <c:pt idx="2">
                  <c:v>Change Managemnt</c:v>
                </c:pt>
                <c:pt idx="3">
                  <c:v>Maintain current inventory</c:v>
                </c:pt>
                <c:pt idx="4">
                  <c:v>Disposal</c:v>
                </c:pt>
                <c:pt idx="5">
                  <c:v>Hold licence or exemption</c:v>
                </c:pt>
                <c:pt idx="6">
                  <c:v>Construct safety item</c:v>
                </c:pt>
                <c:pt idx="7">
                  <c:v>Operating Limits and Conditions</c:v>
                </c:pt>
                <c:pt idx="8">
                  <c:v>Code or standard</c:v>
                </c:pt>
              </c:strCache>
            </c:strRef>
          </c:cat>
          <c:val>
            <c:numRef>
              <c:f>BREACH2!$AB$3:$AB$11</c:f>
              <c:numCache>
                <c:formatCode>General</c:formatCode>
                <c:ptCount val="9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E4D-41B4-A10C-163C50642BB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BREACH2!$AB$2</c:f>
              <c:strCache>
                <c:ptCount val="1"/>
              </c:strCache>
            </c:strRef>
          </c:tx>
          <c:spPr>
            <a:solidFill>
              <a:schemeClr val="lt1"/>
            </a:solidFill>
            <a:ln w="19050">
              <a:solidFill>
                <a:schemeClr val="accent1"/>
              </a:solidFill>
            </a:ln>
            <a:effectLst/>
          </c:spPr>
          <c:dPt>
            <c:idx val="0"/>
            <c:bubble3D val="0"/>
            <c:spPr>
              <a:gradFill>
                <a:gsLst>
                  <a:gs pos="15000">
                    <a:schemeClr val="accent2">
                      <a:lumMod val="40000"/>
                      <a:lumOff val="60000"/>
                    </a:schemeClr>
                  </a:gs>
                  <a:gs pos="65000">
                    <a:schemeClr val="accent4">
                      <a:lumMod val="40000"/>
                      <a:lumOff val="60000"/>
                    </a:schemeClr>
                  </a:gs>
                </a:gsLst>
                <a:lin ang="15600000" scaled="0"/>
              </a:gra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4D-41B4-A10C-163C50642BB1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4D-41B4-A10C-163C50642BB1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4D-41B4-A10C-163C50642BB1}"/>
              </c:ext>
            </c:extLst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4D-41B4-A10C-163C50642BB1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29000">
                    <a:schemeClr val="accent2">
                      <a:lumMod val="5000"/>
                      <a:lumOff val="95000"/>
                    </a:schemeClr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lin ang="3000000" scaled="0"/>
                <a:tileRect/>
              </a:gra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4D-41B4-A10C-163C50642BB1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E4D-41B4-A10C-163C50642BB1}"/>
              </c:ext>
            </c:extLst>
          </c:dPt>
          <c:dPt>
            <c:idx val="6"/>
            <c:bubble3D val="0"/>
            <c:spPr>
              <a:gradFill>
                <a:gsLst>
                  <a:gs pos="68000">
                    <a:schemeClr val="accent4">
                      <a:lumMod val="40000"/>
                      <a:lumOff val="60000"/>
                    </a:schemeClr>
                  </a:gs>
                  <a:gs pos="24000">
                    <a:schemeClr val="bg1"/>
                  </a:gs>
                </a:gsLst>
                <a:lin ang="16800000" scaled="0"/>
              </a:gra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E4D-41B4-A10C-163C50642BB1}"/>
              </c:ext>
            </c:extLst>
          </c:dPt>
          <c:dPt>
            <c:idx val="7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E4D-41B4-A10C-163C50642BB1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E4D-41B4-A10C-163C50642BB1}"/>
              </c:ext>
            </c:extLst>
          </c:dPt>
          <c:dLbls>
            <c:dLbl>
              <c:idx val="0"/>
              <c:layout>
                <c:manualLayout>
                  <c:x val="0.13192754798594214"/>
                  <c:y val="-8.648648648648649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E4D-41B4-A10C-163C50642BB1}"/>
                </c:ext>
              </c:extLst>
            </c:dLbl>
            <c:dLbl>
              <c:idx val="1"/>
              <c:layout>
                <c:manualLayout>
                  <c:x val="0.15571776155717762"/>
                  <c:y val="3.60360360360360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E4D-41B4-A10C-163C50642BB1}"/>
                </c:ext>
              </c:extLst>
            </c:dLbl>
            <c:dLbl>
              <c:idx val="2"/>
              <c:layout>
                <c:manualLayout>
                  <c:x val="0.12435793457691267"/>
                  <c:y val="8.4084084084084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E4D-41B4-A10C-163C50642BB1}"/>
                </c:ext>
              </c:extLst>
            </c:dLbl>
            <c:dLbl>
              <c:idx val="3"/>
              <c:layout>
                <c:manualLayout>
                  <c:x val="-0.10489321438226552"/>
                  <c:y val="0.129729729729729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E4D-41B4-A10C-163C50642BB1}"/>
                </c:ext>
              </c:extLst>
            </c:dLbl>
            <c:dLbl>
              <c:idx val="4"/>
              <c:layout>
                <c:manualLayout>
                  <c:x val="-0.12543930792105976"/>
                  <c:y val="6.48648648648649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E4D-41B4-A10C-163C50642BB1}"/>
                </c:ext>
              </c:extLst>
            </c:dLbl>
            <c:dLbl>
              <c:idx val="5"/>
              <c:layout>
                <c:manualLayout>
                  <c:x val="-0.14490402811570696"/>
                  <c:y val="-1.92192192192192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E4D-41B4-A10C-163C50642BB1}"/>
                </c:ext>
              </c:extLst>
            </c:dLbl>
            <c:dLbl>
              <c:idx val="6"/>
              <c:layout>
                <c:manualLayout>
                  <c:x val="-0.16004325493376589"/>
                  <c:y val="-4.80480480480480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E4D-41B4-A10C-163C50642BB1}"/>
                </c:ext>
              </c:extLst>
            </c:dLbl>
            <c:dLbl>
              <c:idx val="7"/>
              <c:layout>
                <c:manualLayout>
                  <c:x val="-0.137875101378751"/>
                  <c:y val="-0.1345345345345345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98837523655043"/>
                      <c:h val="7.740540540540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CE4D-41B4-A10C-163C50642BB1}"/>
                </c:ext>
              </c:extLst>
            </c:dLbl>
            <c:dLbl>
              <c:idx val="8"/>
              <c:layout>
                <c:manualLayout>
                  <c:x val="-4.3254933765882748E-2"/>
                  <c:y val="-0.1561561561561561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E4D-41B4-A10C-163C50642B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BREACH2!$AA$3:$AA$11</c:f>
              <c:strCache>
                <c:ptCount val="9"/>
                <c:pt idx="0">
                  <c:v>Plans &amp; arrangements (Comply)</c:v>
                </c:pt>
                <c:pt idx="1">
                  <c:v>review plans &amp; arrangements</c:v>
                </c:pt>
                <c:pt idx="2">
                  <c:v>Change Managemnt</c:v>
                </c:pt>
                <c:pt idx="3">
                  <c:v>Maintain current inventory</c:v>
                </c:pt>
                <c:pt idx="4">
                  <c:v>Disposal</c:v>
                </c:pt>
                <c:pt idx="5">
                  <c:v>Hold licence or exemption</c:v>
                </c:pt>
                <c:pt idx="6">
                  <c:v>Construct safety item</c:v>
                </c:pt>
                <c:pt idx="7">
                  <c:v>Operating Limits and Conditions</c:v>
                </c:pt>
                <c:pt idx="8">
                  <c:v>Code or standard</c:v>
                </c:pt>
              </c:strCache>
            </c:strRef>
          </c:cat>
          <c:val>
            <c:numRef>
              <c:f>BREACH2!$AB$3:$AB$11</c:f>
              <c:numCache>
                <c:formatCode>General</c:formatCode>
                <c:ptCount val="9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E4D-41B4-A10C-163C50642BB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417858895392262E-2"/>
          <c:y val="2.6640248896584538E-2"/>
          <c:w val="0.95449181241556458"/>
          <c:h val="0.63681026402832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Sheet3!$F$44</c:f>
              <c:strCache>
                <c:ptCount val="1"/>
                <c:pt idx="0">
                  <c:v>FY16/17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Sheet3!$A$45:$A$55</c:f>
              <c:strCache>
                <c:ptCount val="11"/>
                <c:pt idx="0">
                  <c:v>Documentation</c:v>
                </c:pt>
                <c:pt idx="1">
                  <c:v>Equipment/Technology</c:v>
                </c:pt>
                <c:pt idx="2">
                  <c:v>Record keeping</c:v>
                </c:pt>
                <c:pt idx="3">
                  <c:v>Signage/Labelling</c:v>
                </c:pt>
                <c:pt idx="4">
                  <c:v>Change control</c:v>
                </c:pt>
                <c:pt idx="5">
                  <c:v>Deviations/events</c:v>
                </c:pt>
                <c:pt idx="6">
                  <c:v>Management Oversight</c:v>
                </c:pt>
                <c:pt idx="7">
                  <c:v>Training</c:v>
                </c:pt>
                <c:pt idx="8">
                  <c:v>Process/Practices</c:v>
                </c:pt>
                <c:pt idx="9">
                  <c:v>Work not Performed</c:v>
                </c:pt>
                <c:pt idx="10">
                  <c:v>Other</c:v>
                </c:pt>
              </c:strCache>
            </c:strRef>
          </c:cat>
          <c:val>
            <c:numRef>
              <c:f>Sheet3!$F$45:$F$55</c:f>
              <c:numCache>
                <c:formatCode>0%</c:formatCode>
                <c:ptCount val="11"/>
                <c:pt idx="0">
                  <c:v>0.34899328859060402</c:v>
                </c:pt>
                <c:pt idx="1">
                  <c:v>0.19463087248322147</c:v>
                </c:pt>
                <c:pt idx="2">
                  <c:v>0.13422818791946309</c:v>
                </c:pt>
                <c:pt idx="3">
                  <c:v>3.3557046979865772E-2</c:v>
                </c:pt>
                <c:pt idx="4">
                  <c:v>6.7114093959731544E-2</c:v>
                </c:pt>
                <c:pt idx="5">
                  <c:v>3.3557046979865772E-2</c:v>
                </c:pt>
                <c:pt idx="6">
                  <c:v>6.7114093959731542E-3</c:v>
                </c:pt>
                <c:pt idx="7">
                  <c:v>5.3691275167785234E-2</c:v>
                </c:pt>
                <c:pt idx="8">
                  <c:v>0</c:v>
                </c:pt>
                <c:pt idx="9">
                  <c:v>1.3422818791946308E-2</c:v>
                </c:pt>
                <c:pt idx="10">
                  <c:v>9.3959731543624164E-2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B0-426D-B9CF-7DB79CD410CC}"/>
            </c:ext>
          </c:extLst>
        </c:ser>
        <c:ser>
          <c:idx val="1"/>
          <c:order val="1"/>
          <c:tx>
            <c:strRef>
              <c:f>Sheet3!$G$44</c:f>
              <c:strCache>
                <c:ptCount val="1"/>
                <c:pt idx="0">
                  <c:v>FY17/18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cat>
            <c:strRef>
              <c:f>Sheet3!$A$45:$A$55</c:f>
              <c:strCache>
                <c:ptCount val="11"/>
                <c:pt idx="0">
                  <c:v>Documentation</c:v>
                </c:pt>
                <c:pt idx="1">
                  <c:v>Equipment/Technology</c:v>
                </c:pt>
                <c:pt idx="2">
                  <c:v>Record keeping</c:v>
                </c:pt>
                <c:pt idx="3">
                  <c:v>Signage/Labelling</c:v>
                </c:pt>
                <c:pt idx="4">
                  <c:v>Change control</c:v>
                </c:pt>
                <c:pt idx="5">
                  <c:v>Deviations/events</c:v>
                </c:pt>
                <c:pt idx="6">
                  <c:v>Management Oversight</c:v>
                </c:pt>
                <c:pt idx="7">
                  <c:v>Training</c:v>
                </c:pt>
                <c:pt idx="8">
                  <c:v>Process/Practices</c:v>
                </c:pt>
                <c:pt idx="9">
                  <c:v>Work not Performed</c:v>
                </c:pt>
                <c:pt idx="10">
                  <c:v>Other</c:v>
                </c:pt>
              </c:strCache>
            </c:strRef>
          </c:cat>
          <c:val>
            <c:numRef>
              <c:f>Sheet3!$G$45:$G$55</c:f>
              <c:numCache>
                <c:formatCode>0%</c:formatCode>
                <c:ptCount val="11"/>
                <c:pt idx="0">
                  <c:v>0.32173913043478258</c:v>
                </c:pt>
                <c:pt idx="1">
                  <c:v>2.6086956521739129E-2</c:v>
                </c:pt>
                <c:pt idx="2">
                  <c:v>0.14782608695652175</c:v>
                </c:pt>
                <c:pt idx="3">
                  <c:v>7.8260869565217397E-2</c:v>
                </c:pt>
                <c:pt idx="4">
                  <c:v>4.3478260869565216E-2</c:v>
                </c:pt>
                <c:pt idx="5">
                  <c:v>0.20869565217391303</c:v>
                </c:pt>
                <c:pt idx="6">
                  <c:v>6.9565217391304349E-2</c:v>
                </c:pt>
                <c:pt idx="7">
                  <c:v>7.8260869565217397E-2</c:v>
                </c:pt>
                <c:pt idx="8">
                  <c:v>1.7391304347826087E-2</c:v>
                </c:pt>
                <c:pt idx="9">
                  <c:v>8.6956521739130432E-2</c:v>
                </c:pt>
                <c:pt idx="10">
                  <c:v>8.6956521739130436E-3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B0-426D-B9CF-7DB79CD410CC}"/>
            </c:ext>
          </c:extLst>
        </c:ser>
        <c:ser>
          <c:idx val="2"/>
          <c:order val="2"/>
          <c:tx>
            <c:strRef>
              <c:f>Sheet3!$H$44</c:f>
              <c:strCache>
                <c:ptCount val="1"/>
                <c:pt idx="0">
                  <c:v>FY18/19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Sheet3!$A$45:$A$55</c:f>
              <c:strCache>
                <c:ptCount val="11"/>
                <c:pt idx="0">
                  <c:v>Documentation</c:v>
                </c:pt>
                <c:pt idx="1">
                  <c:v>Equipment/Technology</c:v>
                </c:pt>
                <c:pt idx="2">
                  <c:v>Record keeping</c:v>
                </c:pt>
                <c:pt idx="3">
                  <c:v>Signage/Labelling</c:v>
                </c:pt>
                <c:pt idx="4">
                  <c:v>Change control</c:v>
                </c:pt>
                <c:pt idx="5">
                  <c:v>Deviations/events</c:v>
                </c:pt>
                <c:pt idx="6">
                  <c:v>Management Oversight</c:v>
                </c:pt>
                <c:pt idx="7">
                  <c:v>Training</c:v>
                </c:pt>
                <c:pt idx="8">
                  <c:v>Process/Practices</c:v>
                </c:pt>
                <c:pt idx="9">
                  <c:v>Work not Performed</c:v>
                </c:pt>
                <c:pt idx="10">
                  <c:v>Other</c:v>
                </c:pt>
              </c:strCache>
            </c:strRef>
          </c:cat>
          <c:val>
            <c:numRef>
              <c:f>Sheet3!$H$45:$H$55</c:f>
              <c:numCache>
                <c:formatCode>0%</c:formatCode>
                <c:ptCount val="11"/>
                <c:pt idx="0">
                  <c:v>0.36153846153846153</c:v>
                </c:pt>
                <c:pt idx="1">
                  <c:v>0.16153846153846155</c:v>
                </c:pt>
                <c:pt idx="2">
                  <c:v>6.9230769230769235E-2</c:v>
                </c:pt>
                <c:pt idx="3">
                  <c:v>0.1</c:v>
                </c:pt>
                <c:pt idx="4">
                  <c:v>4.6153846153846156E-2</c:v>
                </c:pt>
                <c:pt idx="5">
                  <c:v>0.1076923076923077</c:v>
                </c:pt>
                <c:pt idx="6">
                  <c:v>6.1538461538461542E-2</c:v>
                </c:pt>
                <c:pt idx="7">
                  <c:v>3.0769230769230771E-2</c:v>
                </c:pt>
                <c:pt idx="8">
                  <c:v>7.6923076923076927E-2</c:v>
                </c:pt>
                <c:pt idx="9">
                  <c:v>1.5384615384615385E-2</c:v>
                </c:pt>
                <c:pt idx="10">
                  <c:v>1.5384615384615385E-2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B0-426D-B9CF-7DB79CD410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-35"/>
        <c:axId val="552852720"/>
        <c:axId val="552855016"/>
      </c:barChart>
      <c:barChart>
        <c:barDir val="col"/>
        <c:grouping val="clustered"/>
        <c:varyColors val="0"/>
        <c:ser>
          <c:idx val="3"/>
          <c:order val="3"/>
          <c:tx>
            <c:strRef>
              <c:f>Sheet3!$I$44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chemeClr val="accent6">
                <a:alpha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Sheet3!$A$45:$A$55</c:f>
              <c:strCache>
                <c:ptCount val="11"/>
                <c:pt idx="0">
                  <c:v>Documentation</c:v>
                </c:pt>
                <c:pt idx="1">
                  <c:v>Equipment/Technology</c:v>
                </c:pt>
                <c:pt idx="2">
                  <c:v>Record keeping</c:v>
                </c:pt>
                <c:pt idx="3">
                  <c:v>Signage/Labelling</c:v>
                </c:pt>
                <c:pt idx="4">
                  <c:v>Change control</c:v>
                </c:pt>
                <c:pt idx="5">
                  <c:v>Deviations/events</c:v>
                </c:pt>
                <c:pt idx="6">
                  <c:v>Management Oversight</c:v>
                </c:pt>
                <c:pt idx="7">
                  <c:v>Training</c:v>
                </c:pt>
                <c:pt idx="8">
                  <c:v>Process/Practices</c:v>
                </c:pt>
                <c:pt idx="9">
                  <c:v>Work not Performed</c:v>
                </c:pt>
                <c:pt idx="10">
                  <c:v>Other</c:v>
                </c:pt>
              </c:strCache>
            </c:strRef>
          </c:cat>
          <c:val>
            <c:numRef>
              <c:f>Sheet3!$I$45:$I$55</c:f>
              <c:numCache>
                <c:formatCode>0%</c:formatCode>
                <c:ptCount val="11"/>
                <c:pt idx="0">
                  <c:v>0.34146341463414637</c:v>
                </c:pt>
                <c:pt idx="1">
                  <c:v>0.13902439024390245</c:v>
                </c:pt>
                <c:pt idx="2">
                  <c:v>0.11463414634146342</c:v>
                </c:pt>
                <c:pt idx="3">
                  <c:v>5.8536585365853662E-2</c:v>
                </c:pt>
                <c:pt idx="4">
                  <c:v>5.8536585365853662E-2</c:v>
                </c:pt>
                <c:pt idx="5">
                  <c:v>5.1219512195121948E-2</c:v>
                </c:pt>
                <c:pt idx="6">
                  <c:v>4.6341463414634146E-2</c:v>
                </c:pt>
                <c:pt idx="7">
                  <c:v>5.1219512195121948E-2</c:v>
                </c:pt>
                <c:pt idx="8">
                  <c:v>3.1707317073170732E-2</c:v>
                </c:pt>
                <c:pt idx="9">
                  <c:v>3.4146341463414637E-2</c:v>
                </c:pt>
                <c:pt idx="10">
                  <c:v>4.1463414634146344E-2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B0-426D-B9CF-7DB79CD410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"/>
        <c:axId val="659595800"/>
        <c:axId val="659590552"/>
      </c:barChart>
      <c:catAx>
        <c:axId val="55285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855016"/>
        <c:crosses val="autoZero"/>
        <c:auto val="1"/>
        <c:lblAlgn val="ctr"/>
        <c:lblOffset val="100"/>
        <c:noMultiLvlLbl val="0"/>
      </c:catAx>
      <c:valAx>
        <c:axId val="552855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852720"/>
        <c:crosses val="autoZero"/>
        <c:crossBetween val="between"/>
      </c:valAx>
      <c:valAx>
        <c:axId val="659590552"/>
        <c:scaling>
          <c:orientation val="minMax"/>
        </c:scaling>
        <c:delete val="1"/>
        <c:axPos val="r"/>
        <c:numFmt formatCode="0%" sourceLinked="1"/>
        <c:majorTickMark val="out"/>
        <c:minorTickMark val="none"/>
        <c:tickLblPos val="nextTo"/>
        <c:crossAx val="659595800"/>
        <c:crosses val="max"/>
        <c:crossBetween val="between"/>
      </c:valAx>
      <c:catAx>
        <c:axId val="659595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595905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158104631106503"/>
          <c:y val="0.9289561580069966"/>
          <c:w val="0.62319672790875391"/>
          <c:h val="6.13564787578817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REPORTING!$B$44:$B$47</c:f>
              <c:strCache>
                <c:ptCount val="4"/>
                <c:pt idx="0">
                  <c:v>Overall Excellent</c:v>
                </c:pt>
                <c:pt idx="1">
                  <c:v>Overall Good</c:v>
                </c:pt>
                <c:pt idx="2">
                  <c:v>Overall Poor</c:v>
                </c:pt>
                <c:pt idx="3">
                  <c:v>Overall Very Poor</c:v>
                </c:pt>
              </c:strCache>
            </c:strRef>
          </c:cat>
          <c:val>
            <c:numRef>
              <c:f>REPORTING!$C$44:$C$47</c:f>
              <c:numCache>
                <c:formatCode>General</c:formatCode>
                <c:ptCount val="4"/>
                <c:pt idx="0">
                  <c:v>19</c:v>
                </c:pt>
                <c:pt idx="1">
                  <c:v>8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31-4409-B9D9-28876629ED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343296"/>
        <c:axId val="218344832"/>
      </c:barChart>
      <c:catAx>
        <c:axId val="2183432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8344832"/>
        <c:crosses val="autoZero"/>
        <c:auto val="1"/>
        <c:lblAlgn val="ctr"/>
        <c:lblOffset val="100"/>
        <c:noMultiLvlLbl val="0"/>
      </c:catAx>
      <c:valAx>
        <c:axId val="218344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8343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REPORTING!$B$42</c:f>
              <c:strCache>
                <c:ptCount val="1"/>
              </c:strCache>
            </c:strRef>
          </c:tx>
          <c:spPr>
            <a:solidFill>
              <a:schemeClr val="tx1"/>
            </a:solidFill>
          </c:spPr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39-4D7E-9A7F-3450823EBCEB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39-4D7E-9A7F-3450823EBCEB}"/>
              </c:ext>
            </c:extLst>
          </c:dPt>
          <c:val>
            <c:numRef>
              <c:f>REPORTING!$C$42:$D$42</c:f>
              <c:numCache>
                <c:formatCode>0%</c:formatCode>
                <c:ptCount val="2"/>
                <c:pt idx="0" formatCode="0.00%">
                  <c:v>0.11904761904761907</c:v>
                </c:pt>
                <c:pt idx="1">
                  <c:v>0.88095238095238093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39-4D7E-9A7F-3450823EBC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'AFI analysis'!$A$74:$A$85</cx:f>
        <cx:lvl ptCount="12">
          <cx:pt idx="0">Change Control</cx:pt>
          <cx:pt idx="1">Deviations/ events</cx:pt>
          <cx:pt idx="2">Documentation</cx:pt>
          <cx:pt idx="3">Equipment/ Technology</cx:pt>
          <cx:pt idx="4">Management Oversight</cx:pt>
          <cx:pt idx="5">Other</cx:pt>
          <cx:pt idx="6">Process/ Practices</cx:pt>
          <cx:pt idx="7">Record keeping</cx:pt>
          <cx:pt idx="8">Signage/ Labelling</cx:pt>
          <cx:pt idx="9">Training</cx:pt>
          <cx:pt idx="10">Work not Performed</cx:pt>
        </cx:lvl>
      </cx:strDim>
      <cx:numDim type="size">
        <cx:f>'AFI analysis'!$B$74:$B$85</cx:f>
        <cx:lvl ptCount="12" formatCode="0%">
          <cx:pt idx="0">0.045112781954887216</cx:pt>
          <cx:pt idx="1">0.067669172932330823</cx:pt>
          <cx:pt idx="2">0.35338345864661652</cx:pt>
          <cx:pt idx="3">0.15789473684210525</cx:pt>
          <cx:pt idx="4">0.067669172932330823</cx:pt>
          <cx:pt idx="5">0.015037593984962405</cx:pt>
          <cx:pt idx="6">0.075187969924812026</cx:pt>
          <cx:pt idx="7">0.067669172932330823</cx:pt>
          <cx:pt idx="8">0.10526315789473684</cx:pt>
          <cx:pt idx="9">0.03007518796992481</cx:pt>
          <cx:pt idx="10">0.015037593984962405</cx:pt>
        </cx:lvl>
      </cx:numDim>
    </cx:data>
  </cx:chartData>
  <cx:chart>
    <cx:plotArea>
      <cx:plotAreaRegion>
        <cx:series layoutId="treemap" uniqueId="{A6F292BD-811B-45F6-8F7D-3FE4EC767F3F}">
          <cx:spPr>
            <a:solidFill>
              <a:schemeClr val="bg1">
                <a:lumMod val="85000"/>
              </a:schemeClr>
            </a:solidFill>
            <a:ln w="57150"/>
          </cx:spPr>
          <cx:dataPt idx="0">
            <cx:spPr>
              <a:solidFill>
                <a:schemeClr val="accent2"/>
              </a:solidFill>
            </cx:spPr>
          </cx:dataPt>
          <cx:dataPt idx="1">
            <cx:spPr>
              <a:solidFill>
                <a:schemeClr val="accent2"/>
              </a:solidFill>
            </cx:spPr>
          </cx:dataPt>
          <cx:dataPt idx="2">
            <cx:spPr>
              <a:solidFill>
                <a:schemeClr val="accent1"/>
              </a:solidFill>
            </cx:spPr>
          </cx:dataPt>
          <cx:dataPt idx="3">
            <cx:spPr>
              <a:solidFill>
                <a:schemeClr val="tx2"/>
              </a:solidFill>
            </cx:spPr>
          </cx:dataPt>
          <cx:dataPt idx="4">
            <cx:spPr>
              <a:solidFill>
                <a:schemeClr val="accent2"/>
              </a:solidFill>
            </cx:spPr>
          </cx:dataPt>
          <cx:dataPt idx="5">
            <cx:spPr>
              <a:solidFill>
                <a:schemeClr val="accent5"/>
              </a:solidFill>
            </cx:spPr>
          </cx:dataPt>
          <cx:dataPt idx="6">
            <cx:spPr>
              <a:solidFill>
                <a:schemeClr val="accent2"/>
              </a:solidFill>
            </cx:spPr>
          </cx:dataPt>
          <cx:dataPt idx="7">
            <cx:spPr>
              <a:solidFill>
                <a:schemeClr val="accent1"/>
              </a:solidFill>
            </cx:spPr>
          </cx:dataPt>
          <cx:dataPt idx="8">
            <cx:spPr>
              <a:solidFill>
                <a:schemeClr val="tx2"/>
              </a:solidFill>
            </cx:spPr>
          </cx:dataPt>
          <cx:dataPt idx="9">
            <cx:spPr>
              <a:solidFill>
                <a:schemeClr val="tx2"/>
              </a:solidFill>
            </cx:spPr>
          </cx:dataPt>
          <cx:dataPt idx="10">
            <cx:spPr>
              <a:solidFill>
                <a:schemeClr val="tx2"/>
              </a:solidFill>
            </cx:spPr>
          </cx:dataPt>
          <cx:dataLabels pos="inEnd"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sz="2400"/>
                </a:pPr>
                <a:endParaRPr lang="en-US" sz="2400"/>
              </a:p>
            </cx:txPr>
            <cx:visibility seriesName="0" categoryName="1" value="1"/>
            <cx:separator>
</cx:separator>
            <cx:dataLabel idx="2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Documentation, 35%</a:t>
                  </a:r>
                </a:p>
              </cx:txPr>
              <cx:visibility seriesName="0" categoryName="1" value="1"/>
              <cx:separator>, </cx:separator>
            </cx:dataLabel>
            <cx:dataLabel idx="3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Equipment/ Technology, 16%</a:t>
                  </a:r>
                </a:p>
              </cx:txPr>
              <cx:visibility seriesName="0" categoryName="1" value="1"/>
              <cx:separator>, </cx:separator>
            </cx:dataLabel>
            <cx:dataLabel idx="5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400"/>
                  </a:pPr>
                  <a:r>
                    <a:rPr lang="en-US" sz="1400"/>
                    <a:t>Other, 2%</a:t>
                  </a:r>
                </a:p>
              </cx:txPr>
              <cx:visibility seriesName="0" categoryName="1" value="1"/>
              <cx:separator>, </cx:separator>
            </cx:dataLabel>
            <cx:dataLabel idx="6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400"/>
                  </a:pPr>
                  <a:r>
                    <a:rPr lang="en-US" sz="2400"/>
                    <a:t>Process/ Practices
8%</a:t>
                  </a:r>
                </a:p>
              </cx:txPr>
              <cx:visibility seriesName="0" categoryName="1" value="1"/>
              <cx:separator>
</cx:separator>
            </cx:dataLabel>
            <cx:dataLabel idx="7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/>
                  </a:pPr>
                  <a:r>
                    <a:rPr lang="en-US" sz="2400"/>
                    <a:t>Record keeping
7%</a:t>
                  </a:r>
                </a:p>
              </cx:txPr>
              <cx:visibility seriesName="0" categoryName="1" value="1"/>
              <cx:separator>
</cx:separator>
            </cx:dataLabel>
            <cx:dataLabel idx="8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Signage/ Labelling
11%</a:t>
                  </a:r>
                </a:p>
              </cx:txPr>
              <cx:visibility seriesName="0" categoryName="1" value="1"/>
              <cx:separator>
</cx:separator>
            </cx:dataLabel>
            <cx:dataLabel idx="9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400"/>
                  </a:pPr>
                  <a:r>
                    <a:rPr lang="en-US" sz="2400"/>
                    <a:t>Training, 3%</a:t>
                  </a:r>
                </a:p>
              </cx:txPr>
              <cx:visibility seriesName="0" categoryName="1" value="1"/>
              <cx:separator>, </cx:separator>
            </cx:dataLabel>
            <cx:dataLabel idx="10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400"/>
                  </a:pPr>
                  <a:r>
                    <a:rPr lang="en-US" sz="1400"/>
                    <a:t>Work not Performed, 2%</a:t>
                  </a:r>
                </a:p>
              </cx:txPr>
              <cx:visibility seriesName="0" categoryName="1" value="1"/>
              <cx:separator>, </cx:separator>
            </cx:dataLabel>
            <cx:dataLabel idx="11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600"/>
                  </a:pPr>
                  <a:r>
                    <a:rPr lang="en-US" sz="1600"/>
                    <a:t>Work not Perform, 2%</a:t>
                  </a:r>
                </a:p>
              </cx:txPr>
              <cx:visibility seriesName="0" categoryName="1" value="1"/>
              <cx:separator>, </cx:separator>
            </cx:dataLabel>
          </cx:dataLabels>
          <cx:dataId val="0"/>
          <cx:layoutPr>
            <cx:parentLabelLayout val="overlapping"/>
          </cx:layoutPr>
        </cx:series>
      </cx:plotAreaRegion>
    </cx:plotArea>
  </cx:chart>
  <cx:spPr>
    <a:noFill/>
    <a:ln>
      <a:noFill/>
    </a:ln>
    <a:effectLst>
      <a:innerShdw blurRad="203200" dist="546100" dir="13500000">
        <a:prstClr val="black">
          <a:alpha val="40000"/>
        </a:prstClr>
      </a:innerShdw>
    </a:effectLst>
  </cx:spPr>
  <cx:clrMapOvr bg1="lt1" tx1="dk1" bg2="lt2" tx2="dk2" accent1="accent1" accent2="accent2" accent3="accent3" accent4="accent4" accent5="accent5" accent6="accent6" hlink="hlink" folHlink="folHlink"/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'AFI analysis'!$A$74:$A$85</cx:f>
        <cx:lvl ptCount="12">
          <cx:pt idx="0">Change Control</cx:pt>
          <cx:pt idx="1">Deviations/ events</cx:pt>
          <cx:pt idx="2">Documentation</cx:pt>
          <cx:pt idx="3">Equipment/ Technology</cx:pt>
          <cx:pt idx="4">Management Oversight</cx:pt>
          <cx:pt idx="5">Other</cx:pt>
          <cx:pt idx="6">Process/ Practices</cx:pt>
          <cx:pt idx="7">Record keeping</cx:pt>
          <cx:pt idx="8">Signage/ Labelling</cx:pt>
          <cx:pt idx="9">Training</cx:pt>
          <cx:pt idx="10">Work not Performed</cx:pt>
        </cx:lvl>
      </cx:strDim>
      <cx:numDim type="size">
        <cx:f>'AFI analysis'!$B$74:$B$85</cx:f>
        <cx:lvl ptCount="12" formatCode="0%">
          <cx:pt idx="0">0.045112781954887216</cx:pt>
          <cx:pt idx="1">0.067669172932330823</cx:pt>
          <cx:pt idx="2">0.35338345864661652</cx:pt>
          <cx:pt idx="3">0.15789473684210525</cx:pt>
          <cx:pt idx="4">0.067669172932330823</cx:pt>
          <cx:pt idx="5">0.015037593984962405</cx:pt>
          <cx:pt idx="6">0.075187969924812026</cx:pt>
          <cx:pt idx="7">0.067669172932330823</cx:pt>
          <cx:pt idx="8">0.10526315789473684</cx:pt>
          <cx:pt idx="9">0.03007518796992481</cx:pt>
          <cx:pt idx="10">0.015037593984962405</cx:pt>
        </cx:lvl>
      </cx:numDim>
    </cx:data>
  </cx:chartData>
  <cx:chart>
    <cx:plotArea>
      <cx:plotAreaRegion>
        <cx:series layoutId="treemap" uniqueId="{A6F292BD-811B-45F6-8F7D-3FE4EC767F3F}">
          <cx:spPr>
            <a:solidFill>
              <a:schemeClr val="bg1">
                <a:lumMod val="85000"/>
              </a:schemeClr>
            </a:solidFill>
            <a:ln w="57150"/>
          </cx:spPr>
          <cx:dataPt idx="0">
            <cx:spPr>
              <a:solidFill>
                <a:schemeClr val="bg1">
                  <a:lumMod val="75000"/>
                </a:schemeClr>
              </a:solidFill>
            </cx:spPr>
          </cx:dataPt>
          <cx:dataPt idx="1">
            <cx:spPr>
              <a:solidFill>
                <a:schemeClr val="bg1">
                  <a:lumMod val="75000"/>
                </a:schemeClr>
              </a:solidFill>
            </cx:spPr>
          </cx:dataPt>
          <cx:dataPt idx="2">
            <cx:spPr>
              <a:solidFill>
                <a:schemeClr val="bg1">
                  <a:lumMod val="75000"/>
                </a:schemeClr>
              </a:solidFill>
            </cx:spPr>
          </cx:dataPt>
          <cx:dataPt idx="3">
            <cx:spPr>
              <a:solidFill>
                <a:schemeClr val="tx2"/>
              </a:solidFill>
            </cx:spPr>
          </cx:dataPt>
          <cx:dataPt idx="4">
            <cx:spPr>
              <a:solidFill>
                <a:schemeClr val="bg1">
                  <a:lumMod val="75000"/>
                </a:schemeClr>
              </a:solidFill>
            </cx:spPr>
          </cx:dataPt>
          <cx:dataPt idx="5">
            <cx:spPr>
              <a:solidFill>
                <a:schemeClr val="bg1">
                  <a:lumMod val="75000"/>
                </a:schemeClr>
              </a:solidFill>
            </cx:spPr>
          </cx:dataPt>
          <cx:dataPt idx="6">
            <cx:spPr>
              <a:solidFill>
                <a:schemeClr val="bg1">
                  <a:lumMod val="75000"/>
                </a:schemeClr>
              </a:solidFill>
            </cx:spPr>
          </cx:dataPt>
          <cx:dataPt idx="7">
            <cx:spPr>
              <a:solidFill>
                <a:schemeClr val="bg1">
                  <a:lumMod val="75000"/>
                </a:schemeClr>
              </a:solidFill>
            </cx:spPr>
          </cx:dataPt>
          <cx:dataPt idx="8">
            <cx:spPr>
              <a:solidFill>
                <a:schemeClr val="tx2"/>
              </a:solidFill>
            </cx:spPr>
          </cx:dataPt>
          <cx:dataPt idx="9">
            <cx:spPr>
              <a:solidFill>
                <a:schemeClr val="tx2"/>
              </a:solidFill>
            </cx:spPr>
          </cx:dataPt>
          <cx:dataPt idx="10">
            <cx:spPr>
              <a:solidFill>
                <a:schemeClr val="tx2"/>
              </a:solidFill>
            </cx:spPr>
          </cx:dataPt>
          <cx:dataLabels pos="inEnd"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sz="2400"/>
                </a:pPr>
                <a:endParaRPr lang="en-US" sz="2400"/>
              </a:p>
            </cx:txPr>
            <cx:visibility seriesName="0" categoryName="1" value="1"/>
            <cx:separator>
</cx:separator>
            <cx:dataLabel idx="2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Documentation, 35%</a:t>
                  </a:r>
                </a:p>
              </cx:txPr>
              <cx:visibility seriesName="0" categoryName="1" value="1"/>
              <cx:separator>, </cx:separator>
            </cx:dataLabel>
            <cx:dataLabel idx="3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Equipment/ Technology, 16%</a:t>
                  </a:r>
                </a:p>
              </cx:txPr>
              <cx:visibility seriesName="0" categoryName="1" value="1"/>
              <cx:separator>, </cx:separator>
            </cx:dataLabel>
            <cx:dataLabel idx="5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400"/>
                  </a:pPr>
                  <a:r>
                    <a:rPr lang="en-US" sz="1400"/>
                    <a:t>Other, 2%</a:t>
                  </a:r>
                </a:p>
              </cx:txPr>
              <cx:visibility seriesName="0" categoryName="1" value="1"/>
              <cx:separator>, </cx:separator>
            </cx:dataLabel>
            <cx:dataLabel idx="6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400"/>
                  </a:pPr>
                  <a:r>
                    <a:rPr lang="en-US" sz="2400"/>
                    <a:t>Process/ Practices
8%</a:t>
                  </a:r>
                </a:p>
              </cx:txPr>
              <cx:visibility seriesName="0" categoryName="1" value="1"/>
              <cx:separator>
</cx:separator>
            </cx:dataLabel>
            <cx:dataLabel idx="7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/>
                  </a:pPr>
                  <a:r>
                    <a:rPr lang="en-US" sz="2400"/>
                    <a:t>Record keeping
7%</a:t>
                  </a:r>
                </a:p>
              </cx:txPr>
              <cx:visibility seriesName="0" categoryName="1" value="1"/>
              <cx:separator>
</cx:separator>
            </cx:dataLabel>
            <cx:dataLabel idx="8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Signage/ Labelling
11%</a:t>
                  </a:r>
                </a:p>
              </cx:txPr>
              <cx:visibility seriesName="0" categoryName="1" value="1"/>
              <cx:separator>
</cx:separator>
            </cx:dataLabel>
            <cx:dataLabel idx="9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400"/>
                  </a:pPr>
                  <a:r>
                    <a:rPr lang="en-US" sz="2400"/>
                    <a:t>Training, 3%</a:t>
                  </a:r>
                </a:p>
              </cx:txPr>
              <cx:visibility seriesName="0" categoryName="1" value="1"/>
              <cx:separator>, </cx:separator>
            </cx:dataLabel>
            <cx:dataLabel idx="10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400"/>
                  </a:pPr>
                  <a:r>
                    <a:rPr lang="en-US" sz="1400"/>
                    <a:t>Work not Performed, 2%</a:t>
                  </a:r>
                </a:p>
              </cx:txPr>
              <cx:visibility seriesName="0" categoryName="1" value="1"/>
              <cx:separator>, </cx:separator>
            </cx:dataLabel>
            <cx:dataLabel idx="11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600"/>
                  </a:pPr>
                  <a:r>
                    <a:rPr lang="en-US" sz="1600"/>
                    <a:t>Work not Perform, 2%</a:t>
                  </a:r>
                </a:p>
              </cx:txPr>
              <cx:visibility seriesName="0" categoryName="1" value="1"/>
              <cx:separator>, </cx:separator>
            </cx:dataLabel>
          </cx:dataLabels>
          <cx:dataId val="0"/>
          <cx:layoutPr>
            <cx:parentLabelLayout val="overlapping"/>
          </cx:layoutPr>
        </cx:series>
      </cx:plotAreaRegion>
    </cx:plotArea>
  </cx:chart>
  <cx:spPr>
    <a:noFill/>
    <a:ln>
      <a:noFill/>
    </a:ln>
    <a:effectLst>
      <a:innerShdw blurRad="203200" dist="546100" dir="13500000">
        <a:prstClr val="black">
          <a:alpha val="40000"/>
        </a:prstClr>
      </a:innerShdw>
    </a:effectLst>
  </cx:spPr>
  <cx:clrMapOvr bg1="lt1" tx1="dk1" bg2="lt2" tx2="dk2" accent1="accent1" accent2="accent2" accent3="accent3" accent4="accent4" accent5="accent5" accent6="accent6" hlink="hlink" folHlink="folHlink"/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'AFI analysis'!$A$74:$A$85</cx:f>
        <cx:lvl ptCount="12">
          <cx:pt idx="0">Change Control</cx:pt>
          <cx:pt idx="1">Deviations/ events</cx:pt>
          <cx:pt idx="2">Documentation</cx:pt>
          <cx:pt idx="3">Equipment/ Technology</cx:pt>
          <cx:pt idx="4">Management Oversight</cx:pt>
          <cx:pt idx="5">Other</cx:pt>
          <cx:pt idx="6">Process/ Practices</cx:pt>
          <cx:pt idx="7">Record keeping</cx:pt>
          <cx:pt idx="8">Signage/ Labelling</cx:pt>
          <cx:pt idx="9">Training</cx:pt>
          <cx:pt idx="10">Work not Performed</cx:pt>
        </cx:lvl>
      </cx:strDim>
      <cx:numDim type="size">
        <cx:f>'AFI analysis'!$B$74:$B$85</cx:f>
        <cx:lvl ptCount="12" formatCode="0%">
          <cx:pt idx="0">0.045112781954887216</cx:pt>
          <cx:pt idx="1">0.067669172932330823</cx:pt>
          <cx:pt idx="2">0.35338345864661652</cx:pt>
          <cx:pt idx="3">0.15789473684210525</cx:pt>
          <cx:pt idx="4">0.067669172932330823</cx:pt>
          <cx:pt idx="5">0.015037593984962405</cx:pt>
          <cx:pt idx="6">0.075187969924812026</cx:pt>
          <cx:pt idx="7">0.067669172932330823</cx:pt>
          <cx:pt idx="8">0.10526315789473684</cx:pt>
          <cx:pt idx="9">0.03007518796992481</cx:pt>
          <cx:pt idx="10">0.015037593984962405</cx:pt>
        </cx:lvl>
      </cx:numDim>
    </cx:data>
  </cx:chartData>
  <cx:chart>
    <cx:plotArea>
      <cx:plotAreaRegion>
        <cx:series layoutId="treemap" uniqueId="{A6F292BD-811B-45F6-8F7D-3FE4EC767F3F}">
          <cx:spPr>
            <a:solidFill>
              <a:schemeClr val="bg1">
                <a:lumMod val="85000"/>
              </a:schemeClr>
            </a:solidFill>
            <a:ln w="57150"/>
          </cx:spPr>
          <cx:dataPt idx="0">
            <cx:spPr>
              <a:solidFill>
                <a:schemeClr val="accent2"/>
              </a:solidFill>
            </cx:spPr>
          </cx:dataPt>
          <cx:dataPt idx="1">
            <cx:spPr>
              <a:solidFill>
                <a:schemeClr val="accent2"/>
              </a:solidFill>
            </cx:spPr>
          </cx:dataPt>
          <cx:dataPt idx="4">
            <cx:spPr>
              <a:solidFill>
                <a:schemeClr val="accent2"/>
              </a:solidFill>
            </cx:spPr>
          </cx:dataPt>
          <cx:dataPt idx="6">
            <cx:spPr>
              <a:solidFill>
                <a:schemeClr val="accent2"/>
              </a:solidFill>
            </cx:spPr>
          </cx:dataPt>
          <cx:dataPt idx="7"/>
          <cx:dataLabels pos="inEnd"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sz="2400"/>
                </a:pPr>
                <a:endParaRPr lang="en-US" sz="2400"/>
              </a:p>
            </cx:txPr>
            <cx:visibility seriesName="0" categoryName="1" value="1"/>
            <cx:separator>
</cx:separator>
            <cx:dataLabel idx="2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Documentation, 35%</a:t>
                  </a:r>
                </a:p>
              </cx:txPr>
              <cx:visibility seriesName="0" categoryName="1" value="1"/>
              <cx:separator>, </cx:separator>
            </cx:dataLabel>
            <cx:dataLabel idx="3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Equipment/ Technology, 16%</a:t>
                  </a:r>
                </a:p>
              </cx:txPr>
              <cx:visibility seriesName="0" categoryName="1" value="1"/>
              <cx:separator>, </cx:separator>
            </cx:dataLabel>
            <cx:dataLabel idx="5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400"/>
                  </a:pPr>
                  <a:r>
                    <a:rPr lang="en-US" sz="1400"/>
                    <a:t>Other, 2%</a:t>
                  </a:r>
                </a:p>
              </cx:txPr>
              <cx:visibility seriesName="0" categoryName="1" value="1"/>
              <cx:separator>, </cx:separator>
            </cx:dataLabel>
            <cx:dataLabel idx="6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400"/>
                  </a:pPr>
                  <a:r>
                    <a:rPr lang="en-US" sz="2400"/>
                    <a:t>Process/ Practices
8%</a:t>
                  </a:r>
                </a:p>
              </cx:txPr>
              <cx:visibility seriesName="0" categoryName="1" value="1"/>
              <cx:separator>
</cx:separator>
            </cx:dataLabel>
            <cx:dataLabel idx="7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/>
                  </a:pPr>
                  <a:r>
                    <a:rPr lang="en-US" sz="2400"/>
                    <a:t>Record keeping
7%</a:t>
                  </a:r>
                </a:p>
              </cx:txPr>
              <cx:visibility seriesName="0" categoryName="1" value="1"/>
              <cx:separator>
</cx:separator>
            </cx:dataLabel>
            <cx:dataLabel idx="8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Signage/ Labelling
11%</a:t>
                  </a:r>
                </a:p>
              </cx:txPr>
              <cx:visibility seriesName="0" categoryName="1" value="1"/>
              <cx:separator>
</cx:separator>
            </cx:dataLabel>
            <cx:dataLabel idx="9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400"/>
                  </a:pPr>
                  <a:r>
                    <a:rPr lang="en-US" sz="2400"/>
                    <a:t>Training, 3%</a:t>
                  </a:r>
                </a:p>
              </cx:txPr>
              <cx:visibility seriesName="0" categoryName="1" value="1"/>
              <cx:separator>, </cx:separator>
            </cx:dataLabel>
            <cx:dataLabel idx="10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400"/>
                  </a:pPr>
                  <a:r>
                    <a:rPr lang="en-US" sz="1400"/>
                    <a:t>Work not Performed, 2%</a:t>
                  </a:r>
                </a:p>
              </cx:txPr>
              <cx:visibility seriesName="0" categoryName="1" value="1"/>
              <cx:separator>, </cx:separator>
            </cx:dataLabel>
            <cx:dataLabel idx="11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600"/>
                  </a:pPr>
                  <a:r>
                    <a:rPr lang="en-US" sz="1600"/>
                    <a:t>Work not Perform, 2%</a:t>
                  </a:r>
                </a:p>
              </cx:txPr>
              <cx:visibility seriesName="0" categoryName="1" value="1"/>
              <cx:separator>, </cx:separator>
            </cx:dataLabel>
          </cx:dataLabels>
          <cx:dataId val="0"/>
          <cx:layoutPr>
            <cx:parentLabelLayout val="overlapping"/>
          </cx:layoutPr>
        </cx:series>
      </cx:plotAreaRegion>
    </cx:plotArea>
  </cx:chart>
  <cx:spPr>
    <a:noFill/>
    <a:ln>
      <a:noFill/>
    </a:ln>
    <a:effectLst>
      <a:innerShdw blurRad="203200" dist="546100" dir="13500000">
        <a:prstClr val="black">
          <a:alpha val="40000"/>
        </a:prstClr>
      </a:innerShdw>
    </a:effectLst>
  </cx:spPr>
  <cx:clrMapOvr bg1="lt1" tx1="dk1" bg2="lt2" tx2="dk2" accent1="accent1" accent2="accent2" accent3="accent3" accent4="accent4" accent5="accent5" accent6="accent6" hlink="hlink" folHlink="folHlink"/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'AFI analysis'!$A$74:$A$85</cx:f>
        <cx:lvl ptCount="12">
          <cx:pt idx="0">Change Control</cx:pt>
          <cx:pt idx="1">Deviations/ events</cx:pt>
          <cx:pt idx="2">Documentation</cx:pt>
          <cx:pt idx="3">Equipment/ Technology</cx:pt>
          <cx:pt idx="4">Management Oversight</cx:pt>
          <cx:pt idx="5">Other</cx:pt>
          <cx:pt idx="6">Process/ Practices</cx:pt>
          <cx:pt idx="7">Record keeping</cx:pt>
          <cx:pt idx="8">Signage/ Labelling</cx:pt>
          <cx:pt idx="9">Training</cx:pt>
          <cx:pt idx="10">Work not Performed</cx:pt>
        </cx:lvl>
      </cx:strDim>
      <cx:numDim type="size">
        <cx:f>'AFI analysis'!$B$74:$B$85</cx:f>
        <cx:lvl ptCount="12" formatCode="0%">
          <cx:pt idx="0">0.045112781954887216</cx:pt>
          <cx:pt idx="1">0.067669172932330823</cx:pt>
          <cx:pt idx="2">0.35338345864661652</cx:pt>
          <cx:pt idx="3">0.15789473684210525</cx:pt>
          <cx:pt idx="4">0.067669172932330823</cx:pt>
          <cx:pt idx="5">0.015037593984962405</cx:pt>
          <cx:pt idx="6">0.075187969924812026</cx:pt>
          <cx:pt idx="7">0.067669172932330823</cx:pt>
          <cx:pt idx="8">0.10526315789473684</cx:pt>
          <cx:pt idx="9">0.03007518796992481</cx:pt>
          <cx:pt idx="10">0.015037593984962405</cx:pt>
        </cx:lvl>
      </cx:numDim>
    </cx:data>
  </cx:chartData>
  <cx:chart>
    <cx:plotArea>
      <cx:plotAreaRegion>
        <cx:series layoutId="treemap" uniqueId="{A6F292BD-811B-45F6-8F7D-3FE4EC767F3F}">
          <cx:spPr>
            <a:solidFill>
              <a:schemeClr val="tx1"/>
            </a:solidFill>
            <a:ln w="57150"/>
          </cx:spPr>
          <cx:dataPt idx="0">
            <cx:spPr>
              <a:solidFill>
                <a:schemeClr val="bg1">
                  <a:lumMod val="85000"/>
                </a:schemeClr>
              </a:solidFill>
            </cx:spPr>
          </cx:dataPt>
          <cx:dataPt idx="1">
            <cx:spPr>
              <a:solidFill>
                <a:schemeClr val="bg1">
                  <a:lumMod val="85000"/>
                </a:schemeClr>
              </a:solidFill>
            </cx:spPr>
          </cx:dataPt>
          <cx:dataPt idx="3">
            <cx:spPr>
              <a:solidFill>
                <a:schemeClr val="bg1">
                  <a:lumMod val="85000"/>
                </a:schemeClr>
              </a:solidFill>
            </cx:spPr>
          </cx:dataPt>
          <cx:dataPt idx="4">
            <cx:spPr>
              <a:solidFill>
                <a:schemeClr val="bg1">
                  <a:lumMod val="85000"/>
                </a:schemeClr>
              </a:solidFill>
            </cx:spPr>
          </cx:dataPt>
          <cx:dataPt idx="5">
            <cx:spPr>
              <a:solidFill>
                <a:schemeClr val="bg1">
                  <a:lumMod val="85000"/>
                </a:schemeClr>
              </a:solidFill>
            </cx:spPr>
          </cx:dataPt>
          <cx:dataPt idx="6">
            <cx:spPr>
              <a:solidFill>
                <a:schemeClr val="bg1">
                  <a:lumMod val="85000"/>
                </a:schemeClr>
              </a:solidFill>
            </cx:spPr>
          </cx:dataPt>
          <cx:dataPt idx="7">
            <cx:spPr>
              <a:solidFill>
                <a:schemeClr val="accent1"/>
              </a:solidFill>
            </cx:spPr>
          </cx:dataPt>
          <cx:dataPt idx="8">
            <cx:spPr>
              <a:solidFill>
                <a:schemeClr val="bg1">
                  <a:lumMod val="85000"/>
                </a:schemeClr>
              </a:solidFill>
            </cx:spPr>
          </cx:dataPt>
          <cx:dataPt idx="9">
            <cx:spPr>
              <a:solidFill>
                <a:schemeClr val="bg1">
                  <a:lumMod val="85000"/>
                </a:schemeClr>
              </a:solidFill>
            </cx:spPr>
          </cx:dataPt>
          <cx:dataPt idx="10">
            <cx:spPr>
              <a:solidFill>
                <a:schemeClr val="bg1">
                  <a:lumMod val="85000"/>
                </a:schemeClr>
              </a:solidFill>
            </cx:spPr>
          </cx:dataPt>
          <cx:dataPt idx="11">
            <cx:spPr>
              <a:solidFill>
                <a:schemeClr val="bg1">
                  <a:lumMod val="85000"/>
                </a:schemeClr>
              </a:solidFill>
            </cx:spPr>
          </cx:dataPt>
          <cx:dataLabels pos="inEnd"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sz="2400"/>
                </a:pPr>
                <a:endParaRPr lang="en-US" sz="2400"/>
              </a:p>
            </cx:txPr>
            <cx:visibility seriesName="0" categoryName="1" value="1"/>
            <cx:separator>
</cx:separator>
            <cx:dataLabel idx="2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Documentation, 35%</a:t>
                  </a:r>
                </a:p>
              </cx:txPr>
              <cx:visibility seriesName="0" categoryName="1" value="1"/>
              <cx:separator>, </cx:separator>
            </cx:dataLabel>
            <cx:dataLabel idx="3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Equipment/ Technology, 16%</a:t>
                  </a:r>
                </a:p>
              </cx:txPr>
              <cx:visibility seriesName="0" categoryName="1" value="1"/>
              <cx:separator>, </cx:separator>
            </cx:dataLabel>
            <cx:dataLabel idx="5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400"/>
                  </a:pPr>
                  <a:r>
                    <a:rPr lang="en-US" sz="1400"/>
                    <a:t>Other, 2%</a:t>
                  </a:r>
                </a:p>
              </cx:txPr>
              <cx:visibility seriesName="0" categoryName="1" value="1"/>
              <cx:separator>, </cx:separator>
            </cx:dataLabel>
            <cx:dataLabel idx="6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400"/>
                  </a:pPr>
                  <a:r>
                    <a:rPr lang="en-US" sz="2400"/>
                    <a:t>Process/ Practices
8%</a:t>
                  </a:r>
                </a:p>
              </cx:txPr>
              <cx:visibility seriesName="0" categoryName="1" value="1"/>
              <cx:separator>
</cx:separator>
            </cx:dataLabel>
            <cx:dataLabel idx="7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/>
                  </a:pPr>
                  <a:r>
                    <a:rPr lang="en-US" sz="2400"/>
                    <a:t>Record keeping
7%</a:t>
                  </a:r>
                </a:p>
              </cx:txPr>
            </cx:dataLabel>
            <cx:dataLabel idx="8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4400"/>
                  </a:pPr>
                  <a:r>
                    <a:rPr lang="en-US" sz="4400"/>
                    <a:t>Signage/ Labelling
11%</a:t>
                  </a:r>
                </a:p>
              </cx:txPr>
            </cx:dataLabel>
            <cx:dataLabel idx="9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400"/>
                  </a:pPr>
                  <a:r>
                    <a:rPr lang="en-US" sz="2400"/>
                    <a:t>Training, 3%</a:t>
                  </a:r>
                </a:p>
              </cx:txPr>
              <cx:visibility seriesName="0" categoryName="1" value="1"/>
              <cx:separator>, </cx:separator>
            </cx:dataLabel>
            <cx:dataLabel idx="10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400"/>
                  </a:pPr>
                  <a:r>
                    <a:rPr lang="en-US" sz="1400"/>
                    <a:t>Work not Performed, 2%</a:t>
                  </a:r>
                </a:p>
              </cx:txPr>
              <cx:visibility seriesName="0" categoryName="1" value="1"/>
              <cx:separator>, </cx:separator>
            </cx:dataLabel>
            <cx:dataLabel idx="11" pos="inEnd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600"/>
                  </a:pPr>
                  <a:r>
                    <a:rPr lang="en-US" sz="1600"/>
                    <a:t>Work not Perform, 2%</a:t>
                  </a:r>
                </a:p>
              </cx:txPr>
              <cx:visibility seriesName="0" categoryName="1" value="1"/>
              <cx:separator>, </cx:separator>
            </cx:dataLabel>
          </cx:dataLabels>
          <cx:dataId val="0"/>
          <cx:layoutPr>
            <cx:parentLabelLayout val="overlapping"/>
          </cx:layoutPr>
        </cx:series>
      </cx:plotAreaRegion>
    </cx:plotArea>
  </cx:chart>
  <cx:spPr>
    <a:noFill/>
    <a:ln>
      <a:noFill/>
    </a:ln>
    <a:effectLst>
      <a:innerShdw blurRad="203200" dist="546100" dir="13500000">
        <a:prstClr val="black">
          <a:alpha val="40000"/>
        </a:prstClr>
      </a:innerShdw>
    </a:effectLst>
  </cx:spPr>
  <cx:clrMapOvr bg1="lt1" tx1="dk1" bg2="lt2" tx2="dk2" accent1="accent1" accent2="accent2" accent3="accent3" accent4="accent4" accent5="accent5" accent6="accent6" hlink="hlink" folHlink="folHlink"/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'AFI analysis'!$A$94:$A$98</cx:f>
        <cx:lvl ptCount="5">
          <cx:pt idx="0">Deficiency in document</cx:pt>
          <cx:pt idx="1">Document Missing</cx:pt>
          <cx:pt idx="2">Document not reviewed by due date</cx:pt>
          <cx:pt idx="3">Other</cx:pt>
          <cx:pt idx="4">Low standard of document</cx:pt>
        </cx:lvl>
      </cx:strDim>
      <cx:numDim type="size">
        <cx:f>'AFI analysis'!$B$94:$B$98</cx:f>
        <cx:lvl ptCount="5" formatCode="0%">
          <cx:pt idx="0">0.15037593984962405</cx:pt>
          <cx:pt idx="1">0.052631578947368418</cx:pt>
          <cx:pt idx="2">0.060150375939849621</cx:pt>
          <cx:pt idx="3">0.03007518796992481</cx:pt>
          <cx:pt idx="4">0.060150375939849621</cx:pt>
        </cx:lvl>
      </cx:numDim>
    </cx:data>
  </cx:chartData>
  <cx:chart>
    <cx:plotArea>
      <cx:plotAreaRegion>
        <cx:series layoutId="treemap" uniqueId="{6E18687D-1176-46A8-901E-DD64D48B6A90}">
          <cx:dataLabels pos="inEnd"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sz="2800"/>
                </a:pPr>
                <a:endParaRPr lang="en-US" sz="2800"/>
              </a:p>
            </cx:txPr>
            <cx:visibility seriesName="0" categoryName="1" value="1"/>
            <cx:separator>,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411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1000" b="1" i="0" u="none" strike="noStrike" kern="1200" baseline="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9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bg1"/>
    </cs:fontRef>
    <cs:defRPr sz="900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900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411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1000" b="1" i="0" u="none" strike="noStrike" kern="1200" baseline="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9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411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1000" b="1" i="0" u="none" strike="noStrike" kern="1200" baseline="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9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411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1000" b="1" i="0" u="none" strike="noStrike" kern="1200" baseline="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9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50DDAB-F524-4EE7-82CD-317710473BB0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A0D47E-D048-49F2-A18B-EE833EC4A90B}">
      <dgm:prSet phldrT="[Text]"/>
      <dgm:spPr>
        <a:solidFill>
          <a:srgbClr val="A097AE"/>
        </a:solidFill>
      </dgm:spPr>
      <dgm:t>
        <a:bodyPr/>
        <a:lstStyle/>
        <a:p>
          <a:r>
            <a:rPr lang="en-US" dirty="0" smtClean="0"/>
            <a:t>Set Regulatory Priority</a:t>
          </a:r>
          <a:endParaRPr lang="en-US" dirty="0"/>
        </a:p>
      </dgm:t>
    </dgm:pt>
    <dgm:pt modelId="{C398A82F-FB4A-44C7-89BF-314BDA0E1312}" type="parTrans" cxnId="{B5C04F96-13D4-40BD-A04B-FB1D02996D37}">
      <dgm:prSet/>
      <dgm:spPr/>
      <dgm:t>
        <a:bodyPr/>
        <a:lstStyle/>
        <a:p>
          <a:endParaRPr lang="en-US"/>
        </a:p>
      </dgm:t>
    </dgm:pt>
    <dgm:pt modelId="{FCC1454A-4152-4205-848E-C0611E4D4BBC}" type="sibTrans" cxnId="{B5C04F96-13D4-40BD-A04B-FB1D02996D37}">
      <dgm:prSet/>
      <dgm:spPr/>
      <dgm:t>
        <a:bodyPr/>
        <a:lstStyle/>
        <a:p>
          <a:endParaRPr lang="en-US"/>
        </a:p>
      </dgm:t>
    </dgm:pt>
    <dgm:pt modelId="{E20ACB6E-25A5-4FE8-BB7B-31B4914C1F22}">
      <dgm:prSet phldrT="[Text]"/>
      <dgm:spPr>
        <a:solidFill>
          <a:srgbClr val="876BA8"/>
        </a:solidFill>
      </dgm:spPr>
      <dgm:t>
        <a:bodyPr/>
        <a:lstStyle/>
        <a:p>
          <a:r>
            <a:rPr lang="en-US" dirty="0" smtClean="0"/>
            <a:t>Schedule Inspection</a:t>
          </a:r>
          <a:endParaRPr lang="en-US" dirty="0"/>
        </a:p>
      </dgm:t>
    </dgm:pt>
    <dgm:pt modelId="{550A06ED-6C70-4336-AF75-B109CE404DC0}" type="parTrans" cxnId="{6008095A-E8CD-4597-ACDD-F6520A7D7029}">
      <dgm:prSet/>
      <dgm:spPr/>
      <dgm:t>
        <a:bodyPr/>
        <a:lstStyle/>
        <a:p>
          <a:endParaRPr lang="en-US"/>
        </a:p>
      </dgm:t>
    </dgm:pt>
    <dgm:pt modelId="{66E1C495-F5EF-40ED-9A51-6F3F2F65E750}" type="sibTrans" cxnId="{6008095A-E8CD-4597-ACDD-F6520A7D7029}">
      <dgm:prSet/>
      <dgm:spPr/>
      <dgm:t>
        <a:bodyPr/>
        <a:lstStyle/>
        <a:p>
          <a:endParaRPr lang="en-US"/>
        </a:p>
      </dgm:t>
    </dgm:pt>
    <dgm:pt modelId="{89696110-FF09-460D-9F7E-282DB56655B2}">
      <dgm:prSet phldrT="[Text]"/>
      <dgm:spPr>
        <a:solidFill>
          <a:srgbClr val="71459C"/>
        </a:solidFill>
      </dgm:spPr>
      <dgm:t>
        <a:bodyPr/>
        <a:lstStyle/>
        <a:p>
          <a:r>
            <a:rPr lang="en-US" dirty="0" smtClean="0"/>
            <a:t>Plan and Request Docs</a:t>
          </a:r>
          <a:endParaRPr lang="en-US" dirty="0"/>
        </a:p>
      </dgm:t>
    </dgm:pt>
    <dgm:pt modelId="{EFECB075-C2B3-40E2-9266-8D5E1B1CBD19}" type="parTrans" cxnId="{9D02248D-2BC9-4088-BEF9-733BE1C0A0BF}">
      <dgm:prSet/>
      <dgm:spPr/>
      <dgm:t>
        <a:bodyPr/>
        <a:lstStyle/>
        <a:p>
          <a:endParaRPr lang="en-US"/>
        </a:p>
      </dgm:t>
    </dgm:pt>
    <dgm:pt modelId="{7B327B31-58FF-4F61-8154-56587D01F5D6}" type="sibTrans" cxnId="{9D02248D-2BC9-4088-BEF9-733BE1C0A0BF}">
      <dgm:prSet/>
      <dgm:spPr/>
      <dgm:t>
        <a:bodyPr/>
        <a:lstStyle/>
        <a:p>
          <a:endParaRPr lang="en-US"/>
        </a:p>
      </dgm:t>
    </dgm:pt>
    <dgm:pt modelId="{E3475651-4CF2-4B03-8C6F-B2084F59B746}">
      <dgm:prSet phldrT="[Text]"/>
      <dgm:spPr>
        <a:solidFill>
          <a:srgbClr val="5C2B86"/>
        </a:solidFill>
      </dgm:spPr>
      <dgm:t>
        <a:bodyPr/>
        <a:lstStyle/>
        <a:p>
          <a:r>
            <a:rPr lang="en-US" dirty="0" smtClean="0"/>
            <a:t>Inspection</a:t>
          </a:r>
          <a:endParaRPr lang="en-US" dirty="0"/>
        </a:p>
      </dgm:t>
    </dgm:pt>
    <dgm:pt modelId="{02400E31-ED57-4350-ADCE-0DE9826FDF9C}" type="parTrans" cxnId="{62BBCA24-03B6-47DB-98E5-FF1337621B49}">
      <dgm:prSet/>
      <dgm:spPr/>
      <dgm:t>
        <a:bodyPr/>
        <a:lstStyle/>
        <a:p>
          <a:endParaRPr lang="en-US"/>
        </a:p>
      </dgm:t>
    </dgm:pt>
    <dgm:pt modelId="{FD028414-258F-4AC3-AFAF-6610DF6E522E}" type="sibTrans" cxnId="{62BBCA24-03B6-47DB-98E5-FF1337621B49}">
      <dgm:prSet/>
      <dgm:spPr/>
      <dgm:t>
        <a:bodyPr/>
        <a:lstStyle/>
        <a:p>
          <a:endParaRPr lang="en-US"/>
        </a:p>
      </dgm:t>
    </dgm:pt>
    <dgm:pt modelId="{8C9278AF-807C-4BD3-8FE8-C8D8AA0AB2FD}">
      <dgm:prSet phldrT="[Text]"/>
      <dgm:spPr/>
      <dgm:t>
        <a:bodyPr/>
        <a:lstStyle/>
        <a:p>
          <a:r>
            <a:rPr lang="en-US" dirty="0" smtClean="0"/>
            <a:t>Inspection Outcomes</a:t>
          </a:r>
          <a:endParaRPr lang="en-US" dirty="0"/>
        </a:p>
      </dgm:t>
    </dgm:pt>
    <dgm:pt modelId="{D8A73513-4198-4B14-891E-34F8145F0341}" type="parTrans" cxnId="{8B0B13B7-8AFF-42B1-9005-484B94401874}">
      <dgm:prSet/>
      <dgm:spPr/>
      <dgm:t>
        <a:bodyPr/>
        <a:lstStyle/>
        <a:p>
          <a:endParaRPr lang="en-US"/>
        </a:p>
      </dgm:t>
    </dgm:pt>
    <dgm:pt modelId="{E60685F5-C40E-4247-8250-D575F30741D6}" type="sibTrans" cxnId="{8B0B13B7-8AFF-42B1-9005-484B94401874}">
      <dgm:prSet/>
      <dgm:spPr/>
      <dgm:t>
        <a:bodyPr/>
        <a:lstStyle/>
        <a:p>
          <a:endParaRPr lang="en-US"/>
        </a:p>
      </dgm:t>
    </dgm:pt>
    <dgm:pt modelId="{0BECACBF-FC70-4D55-9073-3129E008C3C4}" type="pres">
      <dgm:prSet presAssocID="{3250DDAB-F524-4EE7-82CD-317710473BB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2A7BD8-9C0D-4289-91FA-827C73F835A7}" type="pres">
      <dgm:prSet presAssocID="{71A0D47E-D048-49F2-A18B-EE833EC4A90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408224-E1C9-4768-9494-52E44BAE2916}" type="pres">
      <dgm:prSet presAssocID="{71A0D47E-D048-49F2-A18B-EE833EC4A90B}" presName="spNode" presStyleCnt="0"/>
      <dgm:spPr/>
      <dgm:t>
        <a:bodyPr/>
        <a:lstStyle/>
        <a:p>
          <a:endParaRPr lang="en-US"/>
        </a:p>
      </dgm:t>
    </dgm:pt>
    <dgm:pt modelId="{5B6CBFBC-4685-4121-914C-C0B94D5D0019}" type="pres">
      <dgm:prSet presAssocID="{FCC1454A-4152-4205-848E-C0611E4D4BB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5DFBBA35-D501-45C7-9D8F-CD5DC31484C0}" type="pres">
      <dgm:prSet presAssocID="{E20ACB6E-25A5-4FE8-BB7B-31B4914C1F2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6D305-65E3-44EF-8BC7-42BB299CDFF9}" type="pres">
      <dgm:prSet presAssocID="{E20ACB6E-25A5-4FE8-BB7B-31B4914C1F22}" presName="spNode" presStyleCnt="0"/>
      <dgm:spPr/>
      <dgm:t>
        <a:bodyPr/>
        <a:lstStyle/>
        <a:p>
          <a:endParaRPr lang="en-US"/>
        </a:p>
      </dgm:t>
    </dgm:pt>
    <dgm:pt modelId="{31D0A7AB-57C7-4C68-B859-804AF0856515}" type="pres">
      <dgm:prSet presAssocID="{66E1C495-F5EF-40ED-9A51-6F3F2F65E75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194716C4-C096-48DE-A4B2-928AD45D3571}" type="pres">
      <dgm:prSet presAssocID="{89696110-FF09-460D-9F7E-282DB56655B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1232D1-D5FC-4B18-8042-F0FA04CC99C7}" type="pres">
      <dgm:prSet presAssocID="{89696110-FF09-460D-9F7E-282DB56655B2}" presName="spNode" presStyleCnt="0"/>
      <dgm:spPr/>
      <dgm:t>
        <a:bodyPr/>
        <a:lstStyle/>
        <a:p>
          <a:endParaRPr lang="en-US"/>
        </a:p>
      </dgm:t>
    </dgm:pt>
    <dgm:pt modelId="{78F9C750-8C38-4DB4-8707-3C76CEFC29E7}" type="pres">
      <dgm:prSet presAssocID="{7B327B31-58FF-4F61-8154-56587D01F5D6}" presName="sibTrans" presStyleLbl="sibTrans1D1" presStyleIdx="2" presStyleCnt="5"/>
      <dgm:spPr/>
      <dgm:t>
        <a:bodyPr/>
        <a:lstStyle/>
        <a:p>
          <a:endParaRPr lang="en-US"/>
        </a:p>
      </dgm:t>
    </dgm:pt>
    <dgm:pt modelId="{2177D187-9AFC-4AC5-9338-FE190D9FC271}" type="pres">
      <dgm:prSet presAssocID="{E3475651-4CF2-4B03-8C6F-B2084F59B74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37E6E-20AD-4045-A86B-4B1ADE27ADD9}" type="pres">
      <dgm:prSet presAssocID="{E3475651-4CF2-4B03-8C6F-B2084F59B746}" presName="spNode" presStyleCnt="0"/>
      <dgm:spPr/>
      <dgm:t>
        <a:bodyPr/>
        <a:lstStyle/>
        <a:p>
          <a:endParaRPr lang="en-US"/>
        </a:p>
      </dgm:t>
    </dgm:pt>
    <dgm:pt modelId="{A6336119-A0C8-4E27-A9A3-45902DC82E24}" type="pres">
      <dgm:prSet presAssocID="{FD028414-258F-4AC3-AFAF-6610DF6E522E}" presName="sibTrans" presStyleLbl="sibTrans1D1" presStyleIdx="3" presStyleCnt="5"/>
      <dgm:spPr/>
      <dgm:t>
        <a:bodyPr/>
        <a:lstStyle/>
        <a:p>
          <a:endParaRPr lang="en-US"/>
        </a:p>
      </dgm:t>
    </dgm:pt>
    <dgm:pt modelId="{9F6679F9-4A37-457E-9581-AF66A1E13780}" type="pres">
      <dgm:prSet presAssocID="{8C9278AF-807C-4BD3-8FE8-C8D8AA0AB2F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10D77-1912-48F6-AA46-14B070B0F571}" type="pres">
      <dgm:prSet presAssocID="{8C9278AF-807C-4BD3-8FE8-C8D8AA0AB2FD}" presName="spNode" presStyleCnt="0"/>
      <dgm:spPr/>
      <dgm:t>
        <a:bodyPr/>
        <a:lstStyle/>
        <a:p>
          <a:endParaRPr lang="en-US"/>
        </a:p>
      </dgm:t>
    </dgm:pt>
    <dgm:pt modelId="{84230925-D610-43AA-B625-EB4F5E5F5F3E}" type="pres">
      <dgm:prSet presAssocID="{E60685F5-C40E-4247-8250-D575F30741D6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B5C04F96-13D4-40BD-A04B-FB1D02996D37}" srcId="{3250DDAB-F524-4EE7-82CD-317710473BB0}" destId="{71A0D47E-D048-49F2-A18B-EE833EC4A90B}" srcOrd="0" destOrd="0" parTransId="{C398A82F-FB4A-44C7-89BF-314BDA0E1312}" sibTransId="{FCC1454A-4152-4205-848E-C0611E4D4BBC}"/>
    <dgm:cxn modelId="{1EC8BFD5-1A02-4414-897A-5892C6F8E5B2}" type="presOf" srcId="{E20ACB6E-25A5-4FE8-BB7B-31B4914C1F22}" destId="{5DFBBA35-D501-45C7-9D8F-CD5DC31484C0}" srcOrd="0" destOrd="0" presId="urn:microsoft.com/office/officeart/2005/8/layout/cycle5"/>
    <dgm:cxn modelId="{884B5FFB-851E-4798-8D81-91135700A5E1}" type="presOf" srcId="{7B327B31-58FF-4F61-8154-56587D01F5D6}" destId="{78F9C750-8C38-4DB4-8707-3C76CEFC29E7}" srcOrd="0" destOrd="0" presId="urn:microsoft.com/office/officeart/2005/8/layout/cycle5"/>
    <dgm:cxn modelId="{87619B3D-B039-43F1-A6B2-97ED30A4C60B}" type="presOf" srcId="{E60685F5-C40E-4247-8250-D575F30741D6}" destId="{84230925-D610-43AA-B625-EB4F5E5F5F3E}" srcOrd="0" destOrd="0" presId="urn:microsoft.com/office/officeart/2005/8/layout/cycle5"/>
    <dgm:cxn modelId="{5CCCB92B-4C1D-4489-9578-F793C7527532}" type="presOf" srcId="{FD028414-258F-4AC3-AFAF-6610DF6E522E}" destId="{A6336119-A0C8-4E27-A9A3-45902DC82E24}" srcOrd="0" destOrd="0" presId="urn:microsoft.com/office/officeart/2005/8/layout/cycle5"/>
    <dgm:cxn modelId="{8B0B13B7-8AFF-42B1-9005-484B94401874}" srcId="{3250DDAB-F524-4EE7-82CD-317710473BB0}" destId="{8C9278AF-807C-4BD3-8FE8-C8D8AA0AB2FD}" srcOrd="4" destOrd="0" parTransId="{D8A73513-4198-4B14-891E-34F8145F0341}" sibTransId="{E60685F5-C40E-4247-8250-D575F30741D6}"/>
    <dgm:cxn modelId="{7EE17F80-1275-43F0-A4B5-72F618A99981}" type="presOf" srcId="{E3475651-4CF2-4B03-8C6F-B2084F59B746}" destId="{2177D187-9AFC-4AC5-9338-FE190D9FC271}" srcOrd="0" destOrd="0" presId="urn:microsoft.com/office/officeart/2005/8/layout/cycle5"/>
    <dgm:cxn modelId="{6008095A-E8CD-4597-ACDD-F6520A7D7029}" srcId="{3250DDAB-F524-4EE7-82CD-317710473BB0}" destId="{E20ACB6E-25A5-4FE8-BB7B-31B4914C1F22}" srcOrd="1" destOrd="0" parTransId="{550A06ED-6C70-4336-AF75-B109CE404DC0}" sibTransId="{66E1C495-F5EF-40ED-9A51-6F3F2F65E750}"/>
    <dgm:cxn modelId="{AAE0461B-E36F-4D99-944F-53E0E40C4C78}" type="presOf" srcId="{FCC1454A-4152-4205-848E-C0611E4D4BBC}" destId="{5B6CBFBC-4685-4121-914C-C0B94D5D0019}" srcOrd="0" destOrd="0" presId="urn:microsoft.com/office/officeart/2005/8/layout/cycle5"/>
    <dgm:cxn modelId="{9D02248D-2BC9-4088-BEF9-733BE1C0A0BF}" srcId="{3250DDAB-F524-4EE7-82CD-317710473BB0}" destId="{89696110-FF09-460D-9F7E-282DB56655B2}" srcOrd="2" destOrd="0" parTransId="{EFECB075-C2B3-40E2-9266-8D5E1B1CBD19}" sibTransId="{7B327B31-58FF-4F61-8154-56587D01F5D6}"/>
    <dgm:cxn modelId="{62BBCA24-03B6-47DB-98E5-FF1337621B49}" srcId="{3250DDAB-F524-4EE7-82CD-317710473BB0}" destId="{E3475651-4CF2-4B03-8C6F-B2084F59B746}" srcOrd="3" destOrd="0" parTransId="{02400E31-ED57-4350-ADCE-0DE9826FDF9C}" sibTransId="{FD028414-258F-4AC3-AFAF-6610DF6E522E}"/>
    <dgm:cxn modelId="{62AA2274-3D6A-49CF-9635-A7FA76C49FB2}" type="presOf" srcId="{89696110-FF09-460D-9F7E-282DB56655B2}" destId="{194716C4-C096-48DE-A4B2-928AD45D3571}" srcOrd="0" destOrd="0" presId="urn:microsoft.com/office/officeart/2005/8/layout/cycle5"/>
    <dgm:cxn modelId="{54958248-B34C-4B2F-A40F-CFABFA870153}" type="presOf" srcId="{66E1C495-F5EF-40ED-9A51-6F3F2F65E750}" destId="{31D0A7AB-57C7-4C68-B859-804AF0856515}" srcOrd="0" destOrd="0" presId="urn:microsoft.com/office/officeart/2005/8/layout/cycle5"/>
    <dgm:cxn modelId="{43AE5E9A-3D1D-4C99-B8E9-B1E5A652DE1B}" type="presOf" srcId="{8C9278AF-807C-4BD3-8FE8-C8D8AA0AB2FD}" destId="{9F6679F9-4A37-457E-9581-AF66A1E13780}" srcOrd="0" destOrd="0" presId="urn:microsoft.com/office/officeart/2005/8/layout/cycle5"/>
    <dgm:cxn modelId="{994BD50F-32AC-474A-9167-A33E4CACA8CC}" type="presOf" srcId="{71A0D47E-D048-49F2-A18B-EE833EC4A90B}" destId="{D32A7BD8-9C0D-4289-91FA-827C73F835A7}" srcOrd="0" destOrd="0" presId="urn:microsoft.com/office/officeart/2005/8/layout/cycle5"/>
    <dgm:cxn modelId="{DE3317C6-584B-4B61-B7E2-BFDB04B016C7}" type="presOf" srcId="{3250DDAB-F524-4EE7-82CD-317710473BB0}" destId="{0BECACBF-FC70-4D55-9073-3129E008C3C4}" srcOrd="0" destOrd="0" presId="urn:microsoft.com/office/officeart/2005/8/layout/cycle5"/>
    <dgm:cxn modelId="{78C4C653-8E26-402D-8B33-3DCC30FD6C4F}" type="presParOf" srcId="{0BECACBF-FC70-4D55-9073-3129E008C3C4}" destId="{D32A7BD8-9C0D-4289-91FA-827C73F835A7}" srcOrd="0" destOrd="0" presId="urn:microsoft.com/office/officeart/2005/8/layout/cycle5"/>
    <dgm:cxn modelId="{3A89CEB3-E7D1-4B0A-B08E-91817B0C14DB}" type="presParOf" srcId="{0BECACBF-FC70-4D55-9073-3129E008C3C4}" destId="{6B408224-E1C9-4768-9494-52E44BAE2916}" srcOrd="1" destOrd="0" presId="urn:microsoft.com/office/officeart/2005/8/layout/cycle5"/>
    <dgm:cxn modelId="{D7951FF1-B8BA-47AE-A430-12BED327D3EF}" type="presParOf" srcId="{0BECACBF-FC70-4D55-9073-3129E008C3C4}" destId="{5B6CBFBC-4685-4121-914C-C0B94D5D0019}" srcOrd="2" destOrd="0" presId="urn:microsoft.com/office/officeart/2005/8/layout/cycle5"/>
    <dgm:cxn modelId="{EE913C40-DF61-4139-B74A-CDAFB3F30A58}" type="presParOf" srcId="{0BECACBF-FC70-4D55-9073-3129E008C3C4}" destId="{5DFBBA35-D501-45C7-9D8F-CD5DC31484C0}" srcOrd="3" destOrd="0" presId="urn:microsoft.com/office/officeart/2005/8/layout/cycle5"/>
    <dgm:cxn modelId="{B27F690F-828E-400B-A276-21E4C466C3AE}" type="presParOf" srcId="{0BECACBF-FC70-4D55-9073-3129E008C3C4}" destId="{C8A6D305-65E3-44EF-8BC7-42BB299CDFF9}" srcOrd="4" destOrd="0" presId="urn:microsoft.com/office/officeart/2005/8/layout/cycle5"/>
    <dgm:cxn modelId="{D090C26B-4578-4AE0-8335-15E2DF16FD13}" type="presParOf" srcId="{0BECACBF-FC70-4D55-9073-3129E008C3C4}" destId="{31D0A7AB-57C7-4C68-B859-804AF0856515}" srcOrd="5" destOrd="0" presId="urn:microsoft.com/office/officeart/2005/8/layout/cycle5"/>
    <dgm:cxn modelId="{30E97A6F-66C1-4B97-8EDA-2895E581639C}" type="presParOf" srcId="{0BECACBF-FC70-4D55-9073-3129E008C3C4}" destId="{194716C4-C096-48DE-A4B2-928AD45D3571}" srcOrd="6" destOrd="0" presId="urn:microsoft.com/office/officeart/2005/8/layout/cycle5"/>
    <dgm:cxn modelId="{C014B1DB-8D1A-4464-BE67-2923F7BE3EE4}" type="presParOf" srcId="{0BECACBF-FC70-4D55-9073-3129E008C3C4}" destId="{A41232D1-D5FC-4B18-8042-F0FA04CC99C7}" srcOrd="7" destOrd="0" presId="urn:microsoft.com/office/officeart/2005/8/layout/cycle5"/>
    <dgm:cxn modelId="{3046937D-35DD-4088-866F-BAB7D55A0FD3}" type="presParOf" srcId="{0BECACBF-FC70-4D55-9073-3129E008C3C4}" destId="{78F9C750-8C38-4DB4-8707-3C76CEFC29E7}" srcOrd="8" destOrd="0" presId="urn:microsoft.com/office/officeart/2005/8/layout/cycle5"/>
    <dgm:cxn modelId="{4AE72CFD-EFC9-4A17-A5C0-C47DE60CFC81}" type="presParOf" srcId="{0BECACBF-FC70-4D55-9073-3129E008C3C4}" destId="{2177D187-9AFC-4AC5-9338-FE190D9FC271}" srcOrd="9" destOrd="0" presId="urn:microsoft.com/office/officeart/2005/8/layout/cycle5"/>
    <dgm:cxn modelId="{37FB6A98-7FDD-4CA1-90B2-5778E7EEB2A9}" type="presParOf" srcId="{0BECACBF-FC70-4D55-9073-3129E008C3C4}" destId="{5D937E6E-20AD-4045-A86B-4B1ADE27ADD9}" srcOrd="10" destOrd="0" presId="urn:microsoft.com/office/officeart/2005/8/layout/cycle5"/>
    <dgm:cxn modelId="{3736F403-B6A1-49D4-8B0B-E784F3EADCAE}" type="presParOf" srcId="{0BECACBF-FC70-4D55-9073-3129E008C3C4}" destId="{A6336119-A0C8-4E27-A9A3-45902DC82E24}" srcOrd="11" destOrd="0" presId="urn:microsoft.com/office/officeart/2005/8/layout/cycle5"/>
    <dgm:cxn modelId="{EF3799A1-4CA2-4687-9CE8-B942C4CBBC29}" type="presParOf" srcId="{0BECACBF-FC70-4D55-9073-3129E008C3C4}" destId="{9F6679F9-4A37-457E-9581-AF66A1E13780}" srcOrd="12" destOrd="0" presId="urn:microsoft.com/office/officeart/2005/8/layout/cycle5"/>
    <dgm:cxn modelId="{3CC678A8-3602-4922-B3AB-88C0E3757232}" type="presParOf" srcId="{0BECACBF-FC70-4D55-9073-3129E008C3C4}" destId="{81210D77-1912-48F6-AA46-14B070B0F571}" srcOrd="13" destOrd="0" presId="urn:microsoft.com/office/officeart/2005/8/layout/cycle5"/>
    <dgm:cxn modelId="{DC1AC61B-21E2-4AA5-9524-08389E21AEC8}" type="presParOf" srcId="{0BECACBF-FC70-4D55-9073-3129E008C3C4}" destId="{84230925-D610-43AA-B625-EB4F5E5F5F3E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71B3D4-3C8B-4147-A9CA-32907DC487CD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D7E2E7-A0B0-429E-A8E5-F17B4712A3CD}">
      <dgm:prSet phldrT="[Text]" custT="1"/>
      <dgm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ln>
          <a:noFill/>
        </a:ln>
      </dgm:spPr>
      <dgm:t>
        <a:bodyPr/>
        <a:lstStyle/>
        <a:p>
          <a:pPr algn="ctr"/>
          <a:r>
            <a:rPr lang="en-US" sz="1800" dirty="0" err="1" smtClean="0"/>
            <a:t>AFI</a:t>
          </a:r>
          <a:endParaRPr lang="en-US" sz="1800" dirty="0"/>
        </a:p>
      </dgm:t>
    </dgm:pt>
    <dgm:pt modelId="{13AA2BB7-2D0D-47D3-B8D6-D436B5829F6C}" type="parTrans" cxnId="{3619143E-B88B-4D2A-965B-32A0BAAD32EB}">
      <dgm:prSet/>
      <dgm:spPr/>
      <dgm:t>
        <a:bodyPr/>
        <a:lstStyle/>
        <a:p>
          <a:endParaRPr lang="en-US"/>
        </a:p>
      </dgm:t>
    </dgm:pt>
    <dgm:pt modelId="{265F1D1D-2223-4FD9-B711-228A4D23471B}" type="sibTrans" cxnId="{3619143E-B88B-4D2A-965B-32A0BAAD32EB}">
      <dgm:prSet/>
      <dgm:spPr/>
      <dgm:t>
        <a:bodyPr/>
        <a:lstStyle/>
        <a:p>
          <a:endParaRPr lang="en-US"/>
        </a:p>
      </dgm:t>
    </dgm:pt>
    <dgm:pt modelId="{915EE327-7963-4C1A-A055-C6719AF00F9D}">
      <dgm:prSet phldrT="[Text]" custT="1"/>
      <dgm:spPr/>
      <dgm:t>
        <a:bodyPr/>
        <a:lstStyle/>
        <a:p>
          <a:r>
            <a:rPr lang="en-US" sz="2400" dirty="0" smtClean="0"/>
            <a:t>Area For Improvement</a:t>
          </a:r>
          <a:endParaRPr lang="en-US" sz="2400" dirty="0"/>
        </a:p>
      </dgm:t>
    </dgm:pt>
    <dgm:pt modelId="{C806BA00-D207-4E4B-A2D8-1545B4DC0209}" type="parTrans" cxnId="{39927770-BB58-43C8-8DA9-E960D7CE117F}">
      <dgm:prSet/>
      <dgm:spPr/>
      <dgm:t>
        <a:bodyPr/>
        <a:lstStyle/>
        <a:p>
          <a:endParaRPr lang="en-US"/>
        </a:p>
      </dgm:t>
    </dgm:pt>
    <dgm:pt modelId="{443FFEE6-0927-4957-AA57-55D495D0BB26}" type="sibTrans" cxnId="{39927770-BB58-43C8-8DA9-E960D7CE117F}">
      <dgm:prSet/>
      <dgm:spPr/>
      <dgm:t>
        <a:bodyPr/>
        <a:lstStyle/>
        <a:p>
          <a:endParaRPr lang="en-US"/>
        </a:p>
      </dgm:t>
    </dgm:pt>
    <dgm:pt modelId="{38702714-8C1A-4130-AF24-F1B19EACB6D9}">
      <dgm:prSet phldrT="[Text]" custT="1"/>
      <dgm:spPr>
        <a:gradFill flip="none" rotWithShape="0">
          <a:gsLst>
            <a:gs pos="0">
              <a:schemeClr val="accent2">
                <a:tint val="66000"/>
                <a:satMod val="160000"/>
              </a:schemeClr>
            </a:gs>
            <a:gs pos="50000">
              <a:schemeClr val="accent2">
                <a:tint val="44500"/>
                <a:satMod val="160000"/>
              </a:schemeClr>
            </a:gs>
            <a:gs pos="100000">
              <a:schemeClr val="accent2">
                <a:tint val="23500"/>
                <a:satMod val="160000"/>
              </a:schemeClr>
            </a:gs>
          </a:gsLst>
          <a:lin ang="0" scaled="1"/>
          <a:tileRect/>
        </a:gradFill>
        <a:ln>
          <a:noFill/>
        </a:ln>
      </dgm:spPr>
      <dgm:t>
        <a:bodyPr/>
        <a:lstStyle/>
        <a:p>
          <a:pPr algn="ctr"/>
          <a:r>
            <a:rPr lang="en-US" sz="1800" dirty="0" smtClean="0"/>
            <a:t>PNC</a:t>
          </a:r>
          <a:endParaRPr lang="en-US" sz="1800" dirty="0"/>
        </a:p>
      </dgm:t>
    </dgm:pt>
    <dgm:pt modelId="{357D6FD3-DCA4-4A9A-A0BC-6F59C0217B03}" type="parTrans" cxnId="{ED35CBE7-B3EF-46FB-8FDE-0A6F8896A47B}">
      <dgm:prSet/>
      <dgm:spPr/>
      <dgm:t>
        <a:bodyPr/>
        <a:lstStyle/>
        <a:p>
          <a:endParaRPr lang="en-US"/>
        </a:p>
      </dgm:t>
    </dgm:pt>
    <dgm:pt modelId="{2219C4DF-D61D-45C7-95D1-E4D3549281B1}" type="sibTrans" cxnId="{ED35CBE7-B3EF-46FB-8FDE-0A6F8896A47B}">
      <dgm:prSet/>
      <dgm:spPr/>
      <dgm:t>
        <a:bodyPr/>
        <a:lstStyle/>
        <a:p>
          <a:endParaRPr lang="en-US"/>
        </a:p>
      </dgm:t>
    </dgm:pt>
    <dgm:pt modelId="{9E9A9F5C-E6F6-4569-9999-525341DA2F03}">
      <dgm:prSet phldrT="[Text]" custT="1"/>
      <dgm:spPr/>
      <dgm:t>
        <a:bodyPr/>
        <a:lstStyle/>
        <a:p>
          <a:r>
            <a:rPr lang="en-US" sz="2400" dirty="0" smtClean="0"/>
            <a:t>Potential Non-Compliance</a:t>
          </a:r>
          <a:endParaRPr lang="en-US" sz="2400" dirty="0"/>
        </a:p>
      </dgm:t>
    </dgm:pt>
    <dgm:pt modelId="{D17B4E6D-0E0F-4818-BDCF-B8D5F13CDA95}" type="parTrans" cxnId="{1DA7B424-A1B3-41C6-9984-6CD21126EE93}">
      <dgm:prSet/>
      <dgm:spPr/>
      <dgm:t>
        <a:bodyPr/>
        <a:lstStyle/>
        <a:p>
          <a:endParaRPr lang="en-US"/>
        </a:p>
      </dgm:t>
    </dgm:pt>
    <dgm:pt modelId="{73C2CD15-781C-4070-822E-50156EFEB806}" type="sibTrans" cxnId="{1DA7B424-A1B3-41C6-9984-6CD21126EE93}">
      <dgm:prSet/>
      <dgm:spPr/>
      <dgm:t>
        <a:bodyPr/>
        <a:lstStyle/>
        <a:p>
          <a:endParaRPr lang="en-US"/>
        </a:p>
      </dgm:t>
    </dgm:pt>
    <dgm:pt modelId="{FBFD45D3-580D-40BF-839A-1F15F1B6379E}">
      <dgm:prSet phldrT="[Text]" custT="1"/>
      <dgm:spPr>
        <a:gradFill flip="none" rotWithShape="0">
          <a:gsLst>
            <a:gs pos="0">
              <a:schemeClr val="tx2">
                <a:tint val="66000"/>
                <a:satMod val="160000"/>
              </a:schemeClr>
            </a:gs>
            <a:gs pos="50000">
              <a:schemeClr val="tx2">
                <a:tint val="44500"/>
                <a:satMod val="160000"/>
              </a:schemeClr>
            </a:gs>
            <a:gs pos="100000">
              <a:schemeClr val="tx2">
                <a:tint val="23500"/>
                <a:satMod val="160000"/>
              </a:schemeClr>
            </a:gs>
          </a:gsLst>
          <a:lin ang="0" scaled="1"/>
          <a:tileRect/>
        </a:gradFill>
        <a:ln>
          <a:noFill/>
        </a:ln>
      </dgm:spPr>
      <dgm:t>
        <a:bodyPr/>
        <a:lstStyle/>
        <a:p>
          <a:pPr algn="ctr"/>
          <a:r>
            <a:rPr lang="en-US" sz="1800" dirty="0" smtClean="0"/>
            <a:t>GP</a:t>
          </a:r>
          <a:endParaRPr lang="en-US" sz="1800" dirty="0"/>
        </a:p>
      </dgm:t>
    </dgm:pt>
    <dgm:pt modelId="{FE9838EC-4BCF-4460-8BA7-E35622F63B55}" type="parTrans" cxnId="{808E886C-69DE-4A7C-A5DC-602E366D19A8}">
      <dgm:prSet/>
      <dgm:spPr/>
      <dgm:t>
        <a:bodyPr/>
        <a:lstStyle/>
        <a:p>
          <a:endParaRPr lang="en-US"/>
        </a:p>
      </dgm:t>
    </dgm:pt>
    <dgm:pt modelId="{F54A37A7-2538-40DD-92E0-90589FAB7C7F}" type="sibTrans" cxnId="{808E886C-69DE-4A7C-A5DC-602E366D19A8}">
      <dgm:prSet/>
      <dgm:spPr/>
      <dgm:t>
        <a:bodyPr/>
        <a:lstStyle/>
        <a:p>
          <a:endParaRPr lang="en-US"/>
        </a:p>
      </dgm:t>
    </dgm:pt>
    <dgm:pt modelId="{7A655675-BD74-4929-A5E9-991AE92D39C4}">
      <dgm:prSet phldrT="[Text]" custT="1"/>
      <dgm:spPr/>
      <dgm:t>
        <a:bodyPr/>
        <a:lstStyle/>
        <a:p>
          <a:r>
            <a:rPr lang="en-US" sz="2400" dirty="0" smtClean="0"/>
            <a:t>Good Practice</a:t>
          </a:r>
          <a:endParaRPr lang="en-US" sz="2400" dirty="0"/>
        </a:p>
      </dgm:t>
    </dgm:pt>
    <dgm:pt modelId="{68DC4657-F3AB-4829-9710-047180BFDD13}" type="parTrans" cxnId="{20DD2344-5012-49CF-AB88-ADECDF4AEC05}">
      <dgm:prSet/>
      <dgm:spPr/>
      <dgm:t>
        <a:bodyPr/>
        <a:lstStyle/>
        <a:p>
          <a:endParaRPr lang="en-US"/>
        </a:p>
      </dgm:t>
    </dgm:pt>
    <dgm:pt modelId="{184F534E-BD74-4751-A4CA-2233FA4A772F}" type="sibTrans" cxnId="{20DD2344-5012-49CF-AB88-ADECDF4AEC05}">
      <dgm:prSet/>
      <dgm:spPr/>
      <dgm:t>
        <a:bodyPr/>
        <a:lstStyle/>
        <a:p>
          <a:endParaRPr lang="en-US"/>
        </a:p>
      </dgm:t>
    </dgm:pt>
    <dgm:pt modelId="{84CF38BF-2C93-4929-821C-F871177A3D5C}" type="pres">
      <dgm:prSet presAssocID="{B271B3D4-3C8B-4147-A9CA-32907DC487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1EDE2-EA57-495D-920B-AD9CF4EB7A82}" type="pres">
      <dgm:prSet presAssocID="{FBFD45D3-580D-40BF-839A-1F15F1B6379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EBCFB1-DF80-41F8-9DBA-02357D70695D}" type="pres">
      <dgm:prSet presAssocID="{FBFD45D3-580D-40BF-839A-1F15F1B6379E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26FDD0-EECC-43BF-9D50-C790E59DC1EF}" type="pres">
      <dgm:prSet presAssocID="{B7D7E2E7-A0B0-429E-A8E5-F17B4712A3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F6732-C34D-4C24-B04F-FAADD830BE8C}" type="pres">
      <dgm:prSet presAssocID="{B7D7E2E7-A0B0-429E-A8E5-F17B4712A3CD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4C1568-D4DA-4A77-A9E5-008711AD9CD7}" type="pres">
      <dgm:prSet presAssocID="{38702714-8C1A-4130-AF24-F1B19EACB6D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541B70-61D8-41BD-92D5-93E34DFA3C36}" type="pres">
      <dgm:prSet presAssocID="{38702714-8C1A-4130-AF24-F1B19EACB6D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999BD9-75D6-4DAA-8684-3E6391EC24CD}" type="presOf" srcId="{915EE327-7963-4C1A-A055-C6719AF00F9D}" destId="{344F6732-C34D-4C24-B04F-FAADD830BE8C}" srcOrd="0" destOrd="0" presId="urn:microsoft.com/office/officeart/2005/8/layout/vList2"/>
    <dgm:cxn modelId="{39927770-BB58-43C8-8DA9-E960D7CE117F}" srcId="{B7D7E2E7-A0B0-429E-A8E5-F17B4712A3CD}" destId="{915EE327-7963-4C1A-A055-C6719AF00F9D}" srcOrd="0" destOrd="0" parTransId="{C806BA00-D207-4E4B-A2D8-1545B4DC0209}" sibTransId="{443FFEE6-0927-4957-AA57-55D495D0BB26}"/>
    <dgm:cxn modelId="{7D9E798E-3624-484B-B5F1-8FFC1CC81DCF}" type="presOf" srcId="{38702714-8C1A-4130-AF24-F1B19EACB6D9}" destId="{8C4C1568-D4DA-4A77-A9E5-008711AD9CD7}" srcOrd="0" destOrd="0" presId="urn:microsoft.com/office/officeart/2005/8/layout/vList2"/>
    <dgm:cxn modelId="{F8B6B41E-4470-4AB6-B6A4-E23B42FC0CC5}" type="presOf" srcId="{7A655675-BD74-4929-A5E9-991AE92D39C4}" destId="{F1EBCFB1-DF80-41F8-9DBA-02357D70695D}" srcOrd="0" destOrd="0" presId="urn:microsoft.com/office/officeart/2005/8/layout/vList2"/>
    <dgm:cxn modelId="{A881FE08-56FE-492B-B604-125470415AE7}" type="presOf" srcId="{FBFD45D3-580D-40BF-839A-1F15F1B6379E}" destId="{23F1EDE2-EA57-495D-920B-AD9CF4EB7A82}" srcOrd="0" destOrd="0" presId="urn:microsoft.com/office/officeart/2005/8/layout/vList2"/>
    <dgm:cxn modelId="{B88EABBC-33C5-4E49-AE79-D24B93A5FC5C}" type="presOf" srcId="{B7D7E2E7-A0B0-429E-A8E5-F17B4712A3CD}" destId="{5C26FDD0-EECC-43BF-9D50-C790E59DC1EF}" srcOrd="0" destOrd="0" presId="urn:microsoft.com/office/officeart/2005/8/layout/vList2"/>
    <dgm:cxn modelId="{3DD8E25E-AD24-4C2A-9A27-BDA6AA4463F7}" type="presOf" srcId="{B271B3D4-3C8B-4147-A9CA-32907DC487CD}" destId="{84CF38BF-2C93-4929-821C-F871177A3D5C}" srcOrd="0" destOrd="0" presId="urn:microsoft.com/office/officeart/2005/8/layout/vList2"/>
    <dgm:cxn modelId="{20DD2344-5012-49CF-AB88-ADECDF4AEC05}" srcId="{FBFD45D3-580D-40BF-839A-1F15F1B6379E}" destId="{7A655675-BD74-4929-A5E9-991AE92D39C4}" srcOrd="0" destOrd="0" parTransId="{68DC4657-F3AB-4829-9710-047180BFDD13}" sibTransId="{184F534E-BD74-4751-A4CA-2233FA4A772F}"/>
    <dgm:cxn modelId="{651A41D6-2B15-481D-A2A1-13EA378AD91F}" type="presOf" srcId="{9E9A9F5C-E6F6-4569-9999-525341DA2F03}" destId="{44541B70-61D8-41BD-92D5-93E34DFA3C36}" srcOrd="0" destOrd="0" presId="urn:microsoft.com/office/officeart/2005/8/layout/vList2"/>
    <dgm:cxn modelId="{808E886C-69DE-4A7C-A5DC-602E366D19A8}" srcId="{B271B3D4-3C8B-4147-A9CA-32907DC487CD}" destId="{FBFD45D3-580D-40BF-839A-1F15F1B6379E}" srcOrd="0" destOrd="0" parTransId="{FE9838EC-4BCF-4460-8BA7-E35622F63B55}" sibTransId="{F54A37A7-2538-40DD-92E0-90589FAB7C7F}"/>
    <dgm:cxn modelId="{1DA7B424-A1B3-41C6-9984-6CD21126EE93}" srcId="{38702714-8C1A-4130-AF24-F1B19EACB6D9}" destId="{9E9A9F5C-E6F6-4569-9999-525341DA2F03}" srcOrd="0" destOrd="0" parTransId="{D17B4E6D-0E0F-4818-BDCF-B8D5F13CDA95}" sibTransId="{73C2CD15-781C-4070-822E-50156EFEB806}"/>
    <dgm:cxn modelId="{ED35CBE7-B3EF-46FB-8FDE-0A6F8896A47B}" srcId="{B271B3D4-3C8B-4147-A9CA-32907DC487CD}" destId="{38702714-8C1A-4130-AF24-F1B19EACB6D9}" srcOrd="2" destOrd="0" parTransId="{357D6FD3-DCA4-4A9A-A0BC-6F59C0217B03}" sibTransId="{2219C4DF-D61D-45C7-95D1-E4D3549281B1}"/>
    <dgm:cxn modelId="{3619143E-B88B-4D2A-965B-32A0BAAD32EB}" srcId="{B271B3D4-3C8B-4147-A9CA-32907DC487CD}" destId="{B7D7E2E7-A0B0-429E-A8E5-F17B4712A3CD}" srcOrd="1" destOrd="0" parTransId="{13AA2BB7-2D0D-47D3-B8D6-D436B5829F6C}" sibTransId="{265F1D1D-2223-4FD9-B711-228A4D23471B}"/>
    <dgm:cxn modelId="{4596D0B0-C3BE-436E-9C71-C1E144E3D901}" type="presParOf" srcId="{84CF38BF-2C93-4929-821C-F871177A3D5C}" destId="{23F1EDE2-EA57-495D-920B-AD9CF4EB7A82}" srcOrd="0" destOrd="0" presId="urn:microsoft.com/office/officeart/2005/8/layout/vList2"/>
    <dgm:cxn modelId="{2DB81492-E265-4C71-8123-FC652A61046E}" type="presParOf" srcId="{84CF38BF-2C93-4929-821C-F871177A3D5C}" destId="{F1EBCFB1-DF80-41F8-9DBA-02357D70695D}" srcOrd="1" destOrd="0" presId="urn:microsoft.com/office/officeart/2005/8/layout/vList2"/>
    <dgm:cxn modelId="{31A958C4-3D61-41BC-B9E0-D42B8B0EE46F}" type="presParOf" srcId="{84CF38BF-2C93-4929-821C-F871177A3D5C}" destId="{5C26FDD0-EECC-43BF-9D50-C790E59DC1EF}" srcOrd="2" destOrd="0" presId="urn:microsoft.com/office/officeart/2005/8/layout/vList2"/>
    <dgm:cxn modelId="{24A5BD38-B773-49A0-9081-B0229B51ADB7}" type="presParOf" srcId="{84CF38BF-2C93-4929-821C-F871177A3D5C}" destId="{344F6732-C34D-4C24-B04F-FAADD830BE8C}" srcOrd="3" destOrd="0" presId="urn:microsoft.com/office/officeart/2005/8/layout/vList2"/>
    <dgm:cxn modelId="{3BEA74CE-B9F2-483E-920A-709DCB4ACA75}" type="presParOf" srcId="{84CF38BF-2C93-4929-821C-F871177A3D5C}" destId="{8C4C1568-D4DA-4A77-A9E5-008711AD9CD7}" srcOrd="4" destOrd="0" presId="urn:microsoft.com/office/officeart/2005/8/layout/vList2"/>
    <dgm:cxn modelId="{124692E3-1FAC-407B-991E-606B59708FB5}" type="presParOf" srcId="{84CF38BF-2C93-4929-821C-F871177A3D5C}" destId="{44541B70-61D8-41BD-92D5-93E34DFA3C3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97BE0B-71FA-40F6-9347-33CB85730B15}" type="doc">
      <dgm:prSet loTypeId="urn:microsoft.com/office/officeart/2011/layout/ConvergingText" loCatId="officeonlin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6B5E3A-D389-4DC0-A7E9-B147808EC3D6}">
      <dgm:prSet phldrT="[Text]"/>
      <dgm:spPr/>
      <dgm:t>
        <a:bodyPr/>
        <a:lstStyle/>
        <a:p>
          <a:r>
            <a:rPr lang="en-AU" dirty="0" smtClean="0"/>
            <a:t>Safety is a clearly </a:t>
          </a:r>
          <a:r>
            <a:rPr lang="en-AU" b="1" dirty="0" smtClean="0"/>
            <a:t>recognized value</a:t>
          </a:r>
          <a:endParaRPr lang="en-US" b="1" dirty="0"/>
        </a:p>
      </dgm:t>
    </dgm:pt>
    <dgm:pt modelId="{200D4DBF-C65E-4BA8-84DF-AA2707CED8AF}" type="parTrans" cxnId="{7F2BB1FB-E94B-4BFB-B644-D4C0C942754D}">
      <dgm:prSet/>
      <dgm:spPr/>
      <dgm:t>
        <a:bodyPr/>
        <a:lstStyle/>
        <a:p>
          <a:endParaRPr lang="en-US"/>
        </a:p>
      </dgm:t>
    </dgm:pt>
    <dgm:pt modelId="{024F1603-F5EF-4D18-8211-A35AC3C6882E}" type="sibTrans" cxnId="{7F2BB1FB-E94B-4BFB-B644-D4C0C942754D}">
      <dgm:prSet/>
      <dgm:spPr/>
      <dgm:t>
        <a:bodyPr/>
        <a:lstStyle/>
        <a:p>
          <a:endParaRPr lang="en-US"/>
        </a:p>
      </dgm:t>
    </dgm:pt>
    <dgm:pt modelId="{9D902A1B-9195-4C1B-9B00-BC97F359E739}">
      <dgm:prSet phldrT="[Text]"/>
      <dgm:spPr/>
      <dgm:t>
        <a:bodyPr/>
        <a:lstStyle/>
        <a:p>
          <a:r>
            <a:rPr lang="en-US" dirty="0" smtClean="0"/>
            <a:t>Safety Culture Attributes</a:t>
          </a:r>
          <a:endParaRPr lang="en-US" dirty="0"/>
        </a:p>
      </dgm:t>
    </dgm:pt>
    <dgm:pt modelId="{B571D84A-3060-47C3-9B30-FBF512318CD2}" type="parTrans" cxnId="{B2A9CB66-CEC1-4E55-92B3-543D3F6D4BA7}">
      <dgm:prSet/>
      <dgm:spPr/>
      <dgm:t>
        <a:bodyPr/>
        <a:lstStyle/>
        <a:p>
          <a:endParaRPr lang="en-US"/>
        </a:p>
      </dgm:t>
    </dgm:pt>
    <dgm:pt modelId="{0728C6E0-626A-4DAA-8AA9-9A01252E506E}" type="sibTrans" cxnId="{B2A9CB66-CEC1-4E55-92B3-543D3F6D4BA7}">
      <dgm:prSet/>
      <dgm:spPr/>
      <dgm:t>
        <a:bodyPr/>
        <a:lstStyle/>
        <a:p>
          <a:endParaRPr lang="en-US"/>
        </a:p>
      </dgm:t>
    </dgm:pt>
    <dgm:pt modelId="{DBDF4D2E-B548-4E70-8CA2-41005CE3B21C}">
      <dgm:prSet/>
      <dgm:spPr/>
      <dgm:t>
        <a:bodyPr/>
        <a:lstStyle/>
        <a:p>
          <a:r>
            <a:rPr lang="en-AU" b="1" dirty="0" smtClean="0"/>
            <a:t>Leadership</a:t>
          </a:r>
          <a:r>
            <a:rPr lang="en-AU" dirty="0" smtClean="0"/>
            <a:t> for safety is clear</a:t>
          </a:r>
          <a:endParaRPr lang="en-US" dirty="0"/>
        </a:p>
      </dgm:t>
    </dgm:pt>
    <dgm:pt modelId="{4572F0E1-6218-48DD-9713-3E7770EA0C1F}" type="parTrans" cxnId="{CF6F8969-210D-4996-A3CA-048A8E7117B0}">
      <dgm:prSet/>
      <dgm:spPr/>
      <dgm:t>
        <a:bodyPr/>
        <a:lstStyle/>
        <a:p>
          <a:endParaRPr lang="en-US"/>
        </a:p>
      </dgm:t>
    </dgm:pt>
    <dgm:pt modelId="{63F47A83-D2C7-4A3A-B5A2-9BB52C2272A4}" type="sibTrans" cxnId="{CF6F8969-210D-4996-A3CA-048A8E7117B0}">
      <dgm:prSet/>
      <dgm:spPr/>
      <dgm:t>
        <a:bodyPr/>
        <a:lstStyle/>
        <a:p>
          <a:endParaRPr lang="en-US"/>
        </a:p>
      </dgm:t>
    </dgm:pt>
    <dgm:pt modelId="{FBBC06AB-17B1-4E86-A0C4-2211E00DC34E}">
      <dgm:prSet/>
      <dgm:spPr/>
      <dgm:t>
        <a:bodyPr/>
        <a:lstStyle/>
        <a:p>
          <a:r>
            <a:rPr lang="en-AU" b="1" dirty="0" smtClean="0"/>
            <a:t>Accountability</a:t>
          </a:r>
          <a:r>
            <a:rPr lang="en-AU" dirty="0" smtClean="0"/>
            <a:t> for safety is clear</a:t>
          </a:r>
          <a:endParaRPr lang="en-US" dirty="0"/>
        </a:p>
      </dgm:t>
    </dgm:pt>
    <dgm:pt modelId="{B997DFF1-92A6-40F9-AB67-AB941B9BD1CB}" type="parTrans" cxnId="{3953493A-BAA2-47AA-9D29-0790A3FAFD70}">
      <dgm:prSet/>
      <dgm:spPr/>
      <dgm:t>
        <a:bodyPr/>
        <a:lstStyle/>
        <a:p>
          <a:endParaRPr lang="en-US"/>
        </a:p>
      </dgm:t>
    </dgm:pt>
    <dgm:pt modelId="{CEF2972B-2156-438F-8357-AF25BC5DAFA5}" type="sibTrans" cxnId="{3953493A-BAA2-47AA-9D29-0790A3FAFD70}">
      <dgm:prSet/>
      <dgm:spPr/>
      <dgm:t>
        <a:bodyPr/>
        <a:lstStyle/>
        <a:p>
          <a:endParaRPr lang="en-US"/>
        </a:p>
      </dgm:t>
    </dgm:pt>
    <dgm:pt modelId="{43A8C0F2-464C-4989-BA83-F7FE22E0C376}">
      <dgm:prSet/>
      <dgm:spPr/>
      <dgm:t>
        <a:bodyPr/>
        <a:lstStyle/>
        <a:p>
          <a:r>
            <a:rPr lang="en-AU" dirty="0" smtClean="0"/>
            <a:t>Safety is </a:t>
          </a:r>
          <a:r>
            <a:rPr lang="en-AU" b="1" dirty="0" smtClean="0"/>
            <a:t>integrated</a:t>
          </a:r>
          <a:r>
            <a:rPr lang="en-AU" dirty="0" smtClean="0"/>
            <a:t> into all activities</a:t>
          </a:r>
          <a:endParaRPr lang="en-US" dirty="0"/>
        </a:p>
      </dgm:t>
    </dgm:pt>
    <dgm:pt modelId="{F26991E6-7A08-4B15-8177-C61360CD0A30}" type="parTrans" cxnId="{D33C9762-044F-4798-8F12-2F9F920AAC7E}">
      <dgm:prSet/>
      <dgm:spPr/>
      <dgm:t>
        <a:bodyPr/>
        <a:lstStyle/>
        <a:p>
          <a:endParaRPr lang="en-US"/>
        </a:p>
      </dgm:t>
    </dgm:pt>
    <dgm:pt modelId="{E8A9DEE5-B7B2-4103-AFC9-C1134E4CEB6F}" type="sibTrans" cxnId="{D33C9762-044F-4798-8F12-2F9F920AAC7E}">
      <dgm:prSet/>
      <dgm:spPr/>
      <dgm:t>
        <a:bodyPr/>
        <a:lstStyle/>
        <a:p>
          <a:endParaRPr lang="en-US"/>
        </a:p>
      </dgm:t>
    </dgm:pt>
    <dgm:pt modelId="{91B528F7-3EE0-44E7-A7D6-77FDAD9E9BB4}">
      <dgm:prSet/>
      <dgm:spPr/>
      <dgm:t>
        <a:bodyPr/>
        <a:lstStyle/>
        <a:p>
          <a:r>
            <a:rPr lang="en-US" dirty="0" smtClean="0"/>
            <a:t>Safety is </a:t>
          </a:r>
          <a:r>
            <a:rPr lang="en-US" b="1" dirty="0" smtClean="0"/>
            <a:t>learning driven</a:t>
          </a:r>
          <a:endParaRPr lang="en-US" b="1" dirty="0"/>
        </a:p>
      </dgm:t>
    </dgm:pt>
    <dgm:pt modelId="{7131FC2A-512B-47EC-A48B-DB2BCA949C85}" type="parTrans" cxnId="{2E198B1E-88D8-4642-860B-AC6C24543C86}">
      <dgm:prSet/>
      <dgm:spPr/>
      <dgm:t>
        <a:bodyPr/>
        <a:lstStyle/>
        <a:p>
          <a:endParaRPr lang="en-US"/>
        </a:p>
      </dgm:t>
    </dgm:pt>
    <dgm:pt modelId="{5148BADA-876F-4005-A136-27F2F996477C}" type="sibTrans" cxnId="{2E198B1E-88D8-4642-860B-AC6C24543C86}">
      <dgm:prSet/>
      <dgm:spPr/>
      <dgm:t>
        <a:bodyPr/>
        <a:lstStyle/>
        <a:p>
          <a:endParaRPr lang="en-US"/>
        </a:p>
      </dgm:t>
    </dgm:pt>
    <dgm:pt modelId="{C2EC919F-0437-410E-A90C-3A63B54791BC}" type="pres">
      <dgm:prSet presAssocID="{6F97BE0B-71FA-40F6-9347-33CB85730B15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B11787F-A6B0-401D-B2B2-BCEA26409D1B}" type="pres">
      <dgm:prSet presAssocID="{9D902A1B-9195-4C1B-9B00-BC97F359E739}" presName="composite" presStyleCnt="0"/>
      <dgm:spPr/>
    </dgm:pt>
    <dgm:pt modelId="{3B1EE835-616E-41AC-B7EF-D37A6C54CF39}" type="pres">
      <dgm:prSet presAssocID="{9D902A1B-9195-4C1B-9B00-BC97F359E739}" presName="ParentAccent1" presStyleLbl="alignNode1" presStyleIdx="0" presStyleCnt="51"/>
      <dgm:spPr/>
    </dgm:pt>
    <dgm:pt modelId="{CD292B46-6405-4F90-A78D-7E74FB6EEF97}" type="pres">
      <dgm:prSet presAssocID="{9D902A1B-9195-4C1B-9B00-BC97F359E739}" presName="ParentAccent2" presStyleLbl="alignNode1" presStyleIdx="1" presStyleCnt="51"/>
      <dgm:spPr/>
    </dgm:pt>
    <dgm:pt modelId="{51A6716A-61C7-4CC5-9345-EBB1B6D2B974}" type="pres">
      <dgm:prSet presAssocID="{9D902A1B-9195-4C1B-9B00-BC97F359E739}" presName="ParentAccent3" presStyleLbl="alignNode1" presStyleIdx="2" presStyleCnt="51"/>
      <dgm:spPr/>
    </dgm:pt>
    <dgm:pt modelId="{F8607A91-8FF3-4121-8F0A-98469C120F3E}" type="pres">
      <dgm:prSet presAssocID="{9D902A1B-9195-4C1B-9B00-BC97F359E739}" presName="ParentAccent4" presStyleLbl="alignNode1" presStyleIdx="3" presStyleCnt="51"/>
      <dgm:spPr/>
    </dgm:pt>
    <dgm:pt modelId="{750103A7-6184-42BF-BDBE-1F97971765DF}" type="pres">
      <dgm:prSet presAssocID="{9D902A1B-9195-4C1B-9B00-BC97F359E739}" presName="ParentAccent5" presStyleLbl="alignNode1" presStyleIdx="4" presStyleCnt="51"/>
      <dgm:spPr/>
    </dgm:pt>
    <dgm:pt modelId="{F225B6F0-3BBF-46D1-925A-9012835F037A}" type="pres">
      <dgm:prSet presAssocID="{9D902A1B-9195-4C1B-9B00-BC97F359E739}" presName="ParentAccent6" presStyleLbl="alignNode1" presStyleIdx="5" presStyleCnt="51"/>
      <dgm:spPr/>
    </dgm:pt>
    <dgm:pt modelId="{6155E412-8B50-40F7-974E-37A7D61DA2DD}" type="pres">
      <dgm:prSet presAssocID="{9D902A1B-9195-4C1B-9B00-BC97F359E739}" presName="ParentAccent7" presStyleLbl="alignNode1" presStyleIdx="6" presStyleCnt="51"/>
      <dgm:spPr/>
    </dgm:pt>
    <dgm:pt modelId="{771E0F67-FBC6-4F24-895B-B316ED236118}" type="pres">
      <dgm:prSet presAssocID="{9D902A1B-9195-4C1B-9B00-BC97F359E739}" presName="ParentAccent8" presStyleLbl="alignNode1" presStyleIdx="7" presStyleCnt="51"/>
      <dgm:spPr/>
    </dgm:pt>
    <dgm:pt modelId="{C014F7F3-7FE6-40F6-A6FF-6D14DBF6031B}" type="pres">
      <dgm:prSet presAssocID="{9D902A1B-9195-4C1B-9B00-BC97F359E739}" presName="ParentAccent9" presStyleLbl="alignNode1" presStyleIdx="8" presStyleCnt="51"/>
      <dgm:spPr/>
    </dgm:pt>
    <dgm:pt modelId="{CB9291A2-DEC7-4309-9EB7-445F3ABA2992}" type="pres">
      <dgm:prSet presAssocID="{9D902A1B-9195-4C1B-9B00-BC97F359E739}" presName="ParentAccent10" presStyleLbl="alignNode1" presStyleIdx="9" presStyleCnt="51"/>
      <dgm:spPr/>
    </dgm:pt>
    <dgm:pt modelId="{AB378A99-C73F-46CA-AD77-1661D89B9C01}" type="pres">
      <dgm:prSet presAssocID="{9D902A1B-9195-4C1B-9B00-BC97F359E739}" presName="Parent" presStyleLbl="alignNode1" presStyleIdx="10" presStyleCnt="51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434635-43BF-409F-86CF-F03C3EAB6ACC}" type="pres">
      <dgm:prSet presAssocID="{076B5E3A-D389-4DC0-A7E9-B147808EC3D6}" presName="Child1Accent1" presStyleLbl="alignNode1" presStyleIdx="11" presStyleCnt="51"/>
      <dgm:spPr/>
    </dgm:pt>
    <dgm:pt modelId="{1DDD3446-6B42-40B6-99F9-939A76E48B8B}" type="pres">
      <dgm:prSet presAssocID="{076B5E3A-D389-4DC0-A7E9-B147808EC3D6}" presName="Child1Accent2" presStyleLbl="alignNode1" presStyleIdx="12" presStyleCnt="51"/>
      <dgm:spPr/>
    </dgm:pt>
    <dgm:pt modelId="{C83948D7-977C-4BD4-9F07-429D296E9E81}" type="pres">
      <dgm:prSet presAssocID="{076B5E3A-D389-4DC0-A7E9-B147808EC3D6}" presName="Child1Accent3" presStyleLbl="alignNode1" presStyleIdx="13" presStyleCnt="51"/>
      <dgm:spPr/>
    </dgm:pt>
    <dgm:pt modelId="{84344405-EBFD-4EC2-ADCE-21206D71AAAB}" type="pres">
      <dgm:prSet presAssocID="{076B5E3A-D389-4DC0-A7E9-B147808EC3D6}" presName="Child1Accent4" presStyleLbl="alignNode1" presStyleIdx="14" presStyleCnt="51"/>
      <dgm:spPr/>
    </dgm:pt>
    <dgm:pt modelId="{CB89E310-0CC8-4FE4-B631-9725B9A45CE6}" type="pres">
      <dgm:prSet presAssocID="{076B5E3A-D389-4DC0-A7E9-B147808EC3D6}" presName="Child1Accent5" presStyleLbl="alignNode1" presStyleIdx="15" presStyleCnt="51"/>
      <dgm:spPr/>
    </dgm:pt>
    <dgm:pt modelId="{EB3CF7DD-9A72-4959-9D7A-8CCE88AE76EC}" type="pres">
      <dgm:prSet presAssocID="{076B5E3A-D389-4DC0-A7E9-B147808EC3D6}" presName="Child1Accent6" presStyleLbl="alignNode1" presStyleIdx="16" presStyleCnt="51"/>
      <dgm:spPr/>
    </dgm:pt>
    <dgm:pt modelId="{A8D92A0B-A51B-4607-9D5E-FFBB8D928CCD}" type="pres">
      <dgm:prSet presAssocID="{076B5E3A-D389-4DC0-A7E9-B147808EC3D6}" presName="Child1Accent7" presStyleLbl="alignNode1" presStyleIdx="17" presStyleCnt="51"/>
      <dgm:spPr/>
    </dgm:pt>
    <dgm:pt modelId="{2A3C88A7-236D-47B2-9544-1A21713B7D18}" type="pres">
      <dgm:prSet presAssocID="{076B5E3A-D389-4DC0-A7E9-B147808EC3D6}" presName="Child1Accent8" presStyleLbl="alignNode1" presStyleIdx="18" presStyleCnt="51"/>
      <dgm:spPr/>
    </dgm:pt>
    <dgm:pt modelId="{DC0FF681-4299-463B-BF9A-4A21EC8F9EB3}" type="pres">
      <dgm:prSet presAssocID="{076B5E3A-D389-4DC0-A7E9-B147808EC3D6}" presName="Child1Accent9" presStyleLbl="alignNode1" presStyleIdx="19" presStyleCnt="51"/>
      <dgm:spPr/>
    </dgm:pt>
    <dgm:pt modelId="{59189C80-7BEC-4E0E-8F83-B1BAB2E01EC9}" type="pres">
      <dgm:prSet presAssocID="{076B5E3A-D389-4DC0-A7E9-B147808EC3D6}" presName="Child1" presStyleLbl="revTx" presStyleIdx="0" presStyleCnt="5" custScaleX="147774" custLinFactNeighborX="4787" custLinFactNeighborY="-3678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84144D-0B8C-4DAA-9EBD-505B0361D83C}" type="pres">
      <dgm:prSet presAssocID="{DBDF4D2E-B548-4E70-8CA2-41005CE3B21C}" presName="Child2Accent1" presStyleLbl="alignNode1" presStyleIdx="20" presStyleCnt="51"/>
      <dgm:spPr/>
    </dgm:pt>
    <dgm:pt modelId="{DE1A2F5A-D6EB-427E-B3D1-4ED2F9CA24AE}" type="pres">
      <dgm:prSet presAssocID="{DBDF4D2E-B548-4E70-8CA2-41005CE3B21C}" presName="Child2Accent2" presStyleLbl="alignNode1" presStyleIdx="21" presStyleCnt="51"/>
      <dgm:spPr/>
    </dgm:pt>
    <dgm:pt modelId="{17A3E1AD-E035-48A6-BB58-DBAF57F13D3F}" type="pres">
      <dgm:prSet presAssocID="{DBDF4D2E-B548-4E70-8CA2-41005CE3B21C}" presName="Child2Accent3" presStyleLbl="alignNode1" presStyleIdx="22" presStyleCnt="51"/>
      <dgm:spPr/>
    </dgm:pt>
    <dgm:pt modelId="{C5099FB5-C243-44BA-AE04-D4E088291E7B}" type="pres">
      <dgm:prSet presAssocID="{DBDF4D2E-B548-4E70-8CA2-41005CE3B21C}" presName="Child2Accent4" presStyleLbl="alignNode1" presStyleIdx="23" presStyleCnt="51"/>
      <dgm:spPr/>
    </dgm:pt>
    <dgm:pt modelId="{98317FCB-226A-4F71-A7D8-A61A4619FEAE}" type="pres">
      <dgm:prSet presAssocID="{DBDF4D2E-B548-4E70-8CA2-41005CE3B21C}" presName="Child2Accent5" presStyleLbl="alignNode1" presStyleIdx="24" presStyleCnt="51"/>
      <dgm:spPr/>
    </dgm:pt>
    <dgm:pt modelId="{E6F34C67-1961-486B-A185-C639266048B8}" type="pres">
      <dgm:prSet presAssocID="{DBDF4D2E-B548-4E70-8CA2-41005CE3B21C}" presName="Child2Accent6" presStyleLbl="alignNode1" presStyleIdx="25" presStyleCnt="51"/>
      <dgm:spPr/>
    </dgm:pt>
    <dgm:pt modelId="{488E0C0D-D8C6-4274-BB2C-6B99A2A2DC49}" type="pres">
      <dgm:prSet presAssocID="{DBDF4D2E-B548-4E70-8CA2-41005CE3B21C}" presName="Child2Accent7" presStyleLbl="alignNode1" presStyleIdx="26" presStyleCnt="51"/>
      <dgm:spPr/>
    </dgm:pt>
    <dgm:pt modelId="{96C04D09-60EE-4D9A-A6C5-A71C71A8115A}" type="pres">
      <dgm:prSet presAssocID="{DBDF4D2E-B548-4E70-8CA2-41005CE3B21C}" presName="Child2" presStyleLbl="revTx" presStyleIdx="1" presStyleCnt="5" custScaleX="113705" custLinFactNeighborX="4388" custLinFactNeighborY="-25427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28D98-6E94-47D6-AF52-F3DBB504C678}" type="pres">
      <dgm:prSet presAssocID="{FBBC06AB-17B1-4E86-A0C4-2211E00DC34E}" presName="Child3Accent1" presStyleLbl="alignNode1" presStyleIdx="27" presStyleCnt="51"/>
      <dgm:spPr/>
    </dgm:pt>
    <dgm:pt modelId="{2A0295A4-0F44-4397-938E-FE21454BA6C6}" type="pres">
      <dgm:prSet presAssocID="{FBBC06AB-17B1-4E86-A0C4-2211E00DC34E}" presName="Child3Accent2" presStyleLbl="alignNode1" presStyleIdx="28" presStyleCnt="51"/>
      <dgm:spPr/>
    </dgm:pt>
    <dgm:pt modelId="{E77F63C2-57CC-48FE-8DD5-CC8A2E6824CB}" type="pres">
      <dgm:prSet presAssocID="{FBBC06AB-17B1-4E86-A0C4-2211E00DC34E}" presName="Child3Accent3" presStyleLbl="alignNode1" presStyleIdx="29" presStyleCnt="51"/>
      <dgm:spPr/>
    </dgm:pt>
    <dgm:pt modelId="{E2726A97-67D7-4CC3-8D82-18250758ED35}" type="pres">
      <dgm:prSet presAssocID="{FBBC06AB-17B1-4E86-A0C4-2211E00DC34E}" presName="Child3Accent4" presStyleLbl="alignNode1" presStyleIdx="30" presStyleCnt="51"/>
      <dgm:spPr/>
    </dgm:pt>
    <dgm:pt modelId="{0D5AD36D-F85D-4754-AD49-F82FBB4499A2}" type="pres">
      <dgm:prSet presAssocID="{FBBC06AB-17B1-4E86-A0C4-2211E00DC34E}" presName="Child3Accent5" presStyleLbl="alignNode1" presStyleIdx="31" presStyleCnt="51"/>
      <dgm:spPr/>
    </dgm:pt>
    <dgm:pt modelId="{9A68C3C5-BE83-41A6-8F58-C318938DDB9F}" type="pres">
      <dgm:prSet presAssocID="{FBBC06AB-17B1-4E86-A0C4-2211E00DC34E}" presName="Child3Accent6" presStyleLbl="alignNode1" presStyleIdx="32" presStyleCnt="51"/>
      <dgm:spPr/>
    </dgm:pt>
    <dgm:pt modelId="{DE7B2181-CD91-4383-BEBA-72E90C085DC0}" type="pres">
      <dgm:prSet presAssocID="{FBBC06AB-17B1-4E86-A0C4-2211E00DC34E}" presName="Child3Accent7" presStyleLbl="alignNode1" presStyleIdx="33" presStyleCnt="51"/>
      <dgm:spPr/>
    </dgm:pt>
    <dgm:pt modelId="{5C50A9C8-3326-417F-908C-D7575A0A9203}" type="pres">
      <dgm:prSet presAssocID="{FBBC06AB-17B1-4E86-A0C4-2211E00DC34E}" presName="Child3" presStyleLbl="revTx" presStyleIdx="2" presStyleCnt="5" custScaleX="104331" custLinFactNeighborX="-1230" custLinFactNeighborY="-54487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039690-73C7-490F-98F9-1B9899BB8197}" type="pres">
      <dgm:prSet presAssocID="{43A8C0F2-464C-4989-BA83-F7FE22E0C376}" presName="Child4Accent1" presStyleLbl="alignNode1" presStyleIdx="34" presStyleCnt="51"/>
      <dgm:spPr/>
    </dgm:pt>
    <dgm:pt modelId="{B50E30E8-6464-4F0B-B6FB-B195DA2FF9E2}" type="pres">
      <dgm:prSet presAssocID="{43A8C0F2-464C-4989-BA83-F7FE22E0C376}" presName="Child4Accent2" presStyleLbl="alignNode1" presStyleIdx="35" presStyleCnt="51"/>
      <dgm:spPr/>
    </dgm:pt>
    <dgm:pt modelId="{0FC891CB-A213-44B9-8CB5-988C07ADB8E4}" type="pres">
      <dgm:prSet presAssocID="{43A8C0F2-464C-4989-BA83-F7FE22E0C376}" presName="Child4Accent3" presStyleLbl="alignNode1" presStyleIdx="36" presStyleCnt="51"/>
      <dgm:spPr/>
    </dgm:pt>
    <dgm:pt modelId="{896F37B5-406C-406D-982C-65E8EFB002A8}" type="pres">
      <dgm:prSet presAssocID="{43A8C0F2-464C-4989-BA83-F7FE22E0C376}" presName="Child4Accent4" presStyleLbl="alignNode1" presStyleIdx="37" presStyleCnt="51"/>
      <dgm:spPr/>
    </dgm:pt>
    <dgm:pt modelId="{1322EC3B-7251-49E9-890C-DD6AD2BC4F47}" type="pres">
      <dgm:prSet presAssocID="{43A8C0F2-464C-4989-BA83-F7FE22E0C376}" presName="Child4Accent5" presStyleLbl="alignNode1" presStyleIdx="38" presStyleCnt="51"/>
      <dgm:spPr/>
    </dgm:pt>
    <dgm:pt modelId="{32C214E6-DA31-4EC6-B26F-3AEA98F20A59}" type="pres">
      <dgm:prSet presAssocID="{43A8C0F2-464C-4989-BA83-F7FE22E0C376}" presName="Child4Accent6" presStyleLbl="alignNode1" presStyleIdx="39" presStyleCnt="51"/>
      <dgm:spPr/>
    </dgm:pt>
    <dgm:pt modelId="{9192C11A-ADD9-4C33-8ACA-E2CBC94AC5D8}" type="pres">
      <dgm:prSet presAssocID="{43A8C0F2-464C-4989-BA83-F7FE22E0C376}" presName="Child4Accent7" presStyleLbl="alignNode1" presStyleIdx="40" presStyleCnt="51"/>
      <dgm:spPr/>
    </dgm:pt>
    <dgm:pt modelId="{361BC3D8-220F-481B-B727-126905087759}" type="pres">
      <dgm:prSet presAssocID="{43A8C0F2-464C-4989-BA83-F7FE22E0C376}" presName="Child4Accent8" presStyleLbl="alignNode1" presStyleIdx="41" presStyleCnt="51"/>
      <dgm:spPr/>
    </dgm:pt>
    <dgm:pt modelId="{751E3C83-28D3-4697-872E-A8D621C330CE}" type="pres">
      <dgm:prSet presAssocID="{43A8C0F2-464C-4989-BA83-F7FE22E0C376}" presName="Child4" presStyleLbl="revTx" presStyleIdx="3" presStyleCnt="5" custScaleX="100498" custLinFactNeighborX="-798" custLinFactNeighborY="-3632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27215-6614-47E5-9BA3-DA76179EABF7}" type="pres">
      <dgm:prSet presAssocID="{91B528F7-3EE0-44E7-A7D6-77FDAD9E9BB4}" presName="Child5Accent1" presStyleLbl="alignNode1" presStyleIdx="42" presStyleCnt="51"/>
      <dgm:spPr/>
    </dgm:pt>
    <dgm:pt modelId="{E6FD2BE6-C7BA-4CC0-AAEC-530D03B1B3C8}" type="pres">
      <dgm:prSet presAssocID="{91B528F7-3EE0-44E7-A7D6-77FDAD9E9BB4}" presName="Child5Accent2" presStyleLbl="alignNode1" presStyleIdx="43" presStyleCnt="51"/>
      <dgm:spPr/>
    </dgm:pt>
    <dgm:pt modelId="{93518749-1984-4E58-B6BE-079437E59A22}" type="pres">
      <dgm:prSet presAssocID="{91B528F7-3EE0-44E7-A7D6-77FDAD9E9BB4}" presName="Child5Accent3" presStyleLbl="alignNode1" presStyleIdx="44" presStyleCnt="51"/>
      <dgm:spPr/>
    </dgm:pt>
    <dgm:pt modelId="{1C20B50D-2B3E-4C19-B654-6E935E6E780A}" type="pres">
      <dgm:prSet presAssocID="{91B528F7-3EE0-44E7-A7D6-77FDAD9E9BB4}" presName="Child5Accent4" presStyleLbl="alignNode1" presStyleIdx="45" presStyleCnt="51"/>
      <dgm:spPr/>
    </dgm:pt>
    <dgm:pt modelId="{F1181C46-8804-406E-9A38-7DE3D935C652}" type="pres">
      <dgm:prSet presAssocID="{91B528F7-3EE0-44E7-A7D6-77FDAD9E9BB4}" presName="Child5Accent5" presStyleLbl="alignNode1" presStyleIdx="46" presStyleCnt="51"/>
      <dgm:spPr/>
    </dgm:pt>
    <dgm:pt modelId="{5EBBC1FE-844A-48E0-ACE3-41C50D8CE913}" type="pres">
      <dgm:prSet presAssocID="{91B528F7-3EE0-44E7-A7D6-77FDAD9E9BB4}" presName="Child5Accent6" presStyleLbl="alignNode1" presStyleIdx="47" presStyleCnt="51"/>
      <dgm:spPr/>
    </dgm:pt>
    <dgm:pt modelId="{3B542118-1ABB-4A70-BD23-0A7F14C9B293}" type="pres">
      <dgm:prSet presAssocID="{91B528F7-3EE0-44E7-A7D6-77FDAD9E9BB4}" presName="Child5Accent7" presStyleLbl="alignNode1" presStyleIdx="48" presStyleCnt="51"/>
      <dgm:spPr/>
    </dgm:pt>
    <dgm:pt modelId="{1265C7E8-64EF-4389-A75D-E2EFE3603B4E}" type="pres">
      <dgm:prSet presAssocID="{91B528F7-3EE0-44E7-A7D6-77FDAD9E9BB4}" presName="Child5Accent8" presStyleLbl="alignNode1" presStyleIdx="49" presStyleCnt="51"/>
      <dgm:spPr/>
    </dgm:pt>
    <dgm:pt modelId="{56AE7A19-0697-4483-9975-A5A3FF5E4C17}" type="pres">
      <dgm:prSet presAssocID="{91B528F7-3EE0-44E7-A7D6-77FDAD9E9BB4}" presName="Child5Accent9" presStyleLbl="alignNode1" presStyleIdx="50" presStyleCnt="51"/>
      <dgm:spPr/>
    </dgm:pt>
    <dgm:pt modelId="{A0F7CE0A-C27F-4EFE-BA72-3967582651B9}" type="pres">
      <dgm:prSet presAssocID="{91B528F7-3EE0-44E7-A7D6-77FDAD9E9BB4}" presName="Child5" presStyleLbl="revTx" presStyleIdx="4" presStyleCnt="5" custLinFactNeighborX="-19839" custLinFactNeighborY="-3269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3C9762-044F-4798-8F12-2F9F920AAC7E}" srcId="{9D902A1B-9195-4C1B-9B00-BC97F359E739}" destId="{43A8C0F2-464C-4989-BA83-F7FE22E0C376}" srcOrd="3" destOrd="0" parTransId="{F26991E6-7A08-4B15-8177-C61360CD0A30}" sibTransId="{E8A9DEE5-B7B2-4103-AFC9-C1134E4CEB6F}"/>
    <dgm:cxn modelId="{AF29233E-0C3B-4905-A4B2-6C0E444941C3}" type="presOf" srcId="{91B528F7-3EE0-44E7-A7D6-77FDAD9E9BB4}" destId="{A0F7CE0A-C27F-4EFE-BA72-3967582651B9}" srcOrd="0" destOrd="0" presId="urn:microsoft.com/office/officeart/2011/layout/ConvergingText"/>
    <dgm:cxn modelId="{71D56AAF-90C7-41D5-8ABD-5F7941189AE3}" type="presOf" srcId="{DBDF4D2E-B548-4E70-8CA2-41005CE3B21C}" destId="{96C04D09-60EE-4D9A-A6C5-A71C71A8115A}" srcOrd="0" destOrd="0" presId="urn:microsoft.com/office/officeart/2011/layout/ConvergingText"/>
    <dgm:cxn modelId="{CE2E4946-1657-41F8-A916-12B404A8712D}" type="presOf" srcId="{43A8C0F2-464C-4989-BA83-F7FE22E0C376}" destId="{751E3C83-28D3-4697-872E-A8D621C330CE}" srcOrd="0" destOrd="0" presId="urn:microsoft.com/office/officeart/2011/layout/ConvergingText"/>
    <dgm:cxn modelId="{80945893-399B-4206-90D2-76106D58F5B5}" type="presOf" srcId="{FBBC06AB-17B1-4E86-A0C4-2211E00DC34E}" destId="{5C50A9C8-3326-417F-908C-D7575A0A9203}" srcOrd="0" destOrd="0" presId="urn:microsoft.com/office/officeart/2011/layout/ConvergingText"/>
    <dgm:cxn modelId="{0DE76D1D-BD4B-4749-BDD2-29C1D6C7C7D3}" type="presOf" srcId="{6F97BE0B-71FA-40F6-9347-33CB85730B15}" destId="{C2EC919F-0437-410E-A90C-3A63B54791BC}" srcOrd="0" destOrd="0" presId="urn:microsoft.com/office/officeart/2011/layout/ConvergingText"/>
    <dgm:cxn modelId="{1288AF9F-0737-4DEE-8FB9-4131519A9A3C}" type="presOf" srcId="{9D902A1B-9195-4C1B-9B00-BC97F359E739}" destId="{AB378A99-C73F-46CA-AD77-1661D89B9C01}" srcOrd="0" destOrd="0" presId="urn:microsoft.com/office/officeart/2011/layout/ConvergingText"/>
    <dgm:cxn modelId="{CF6F8969-210D-4996-A3CA-048A8E7117B0}" srcId="{9D902A1B-9195-4C1B-9B00-BC97F359E739}" destId="{DBDF4D2E-B548-4E70-8CA2-41005CE3B21C}" srcOrd="1" destOrd="0" parTransId="{4572F0E1-6218-48DD-9713-3E7770EA0C1F}" sibTransId="{63F47A83-D2C7-4A3A-B5A2-9BB52C2272A4}"/>
    <dgm:cxn modelId="{E06BDA0F-4D87-45FE-88A6-47F9EBBD72FE}" type="presOf" srcId="{076B5E3A-D389-4DC0-A7E9-B147808EC3D6}" destId="{59189C80-7BEC-4E0E-8F83-B1BAB2E01EC9}" srcOrd="0" destOrd="0" presId="urn:microsoft.com/office/officeart/2011/layout/ConvergingText"/>
    <dgm:cxn modelId="{2E198B1E-88D8-4642-860B-AC6C24543C86}" srcId="{9D902A1B-9195-4C1B-9B00-BC97F359E739}" destId="{91B528F7-3EE0-44E7-A7D6-77FDAD9E9BB4}" srcOrd="4" destOrd="0" parTransId="{7131FC2A-512B-47EC-A48B-DB2BCA949C85}" sibTransId="{5148BADA-876F-4005-A136-27F2F996477C}"/>
    <dgm:cxn modelId="{7F2BB1FB-E94B-4BFB-B644-D4C0C942754D}" srcId="{9D902A1B-9195-4C1B-9B00-BC97F359E739}" destId="{076B5E3A-D389-4DC0-A7E9-B147808EC3D6}" srcOrd="0" destOrd="0" parTransId="{200D4DBF-C65E-4BA8-84DF-AA2707CED8AF}" sibTransId="{024F1603-F5EF-4D18-8211-A35AC3C6882E}"/>
    <dgm:cxn modelId="{B2A9CB66-CEC1-4E55-92B3-543D3F6D4BA7}" srcId="{6F97BE0B-71FA-40F6-9347-33CB85730B15}" destId="{9D902A1B-9195-4C1B-9B00-BC97F359E739}" srcOrd="0" destOrd="0" parTransId="{B571D84A-3060-47C3-9B30-FBF512318CD2}" sibTransId="{0728C6E0-626A-4DAA-8AA9-9A01252E506E}"/>
    <dgm:cxn modelId="{3953493A-BAA2-47AA-9D29-0790A3FAFD70}" srcId="{9D902A1B-9195-4C1B-9B00-BC97F359E739}" destId="{FBBC06AB-17B1-4E86-A0C4-2211E00DC34E}" srcOrd="2" destOrd="0" parTransId="{B997DFF1-92A6-40F9-AB67-AB941B9BD1CB}" sibTransId="{CEF2972B-2156-438F-8357-AF25BC5DAFA5}"/>
    <dgm:cxn modelId="{D981224F-4BCD-44D7-89B4-C1792ED95FD8}" type="presParOf" srcId="{C2EC919F-0437-410E-A90C-3A63B54791BC}" destId="{FB11787F-A6B0-401D-B2B2-BCEA26409D1B}" srcOrd="0" destOrd="0" presId="urn:microsoft.com/office/officeart/2011/layout/ConvergingText"/>
    <dgm:cxn modelId="{BCC29A30-2613-4F92-92BE-9D867CE940B1}" type="presParOf" srcId="{FB11787F-A6B0-401D-B2B2-BCEA26409D1B}" destId="{3B1EE835-616E-41AC-B7EF-D37A6C54CF39}" srcOrd="0" destOrd="0" presId="urn:microsoft.com/office/officeart/2011/layout/ConvergingText"/>
    <dgm:cxn modelId="{68B3D233-58BA-42DF-9C87-4504F553D125}" type="presParOf" srcId="{FB11787F-A6B0-401D-B2B2-BCEA26409D1B}" destId="{CD292B46-6405-4F90-A78D-7E74FB6EEF97}" srcOrd="1" destOrd="0" presId="urn:microsoft.com/office/officeart/2011/layout/ConvergingText"/>
    <dgm:cxn modelId="{26691B55-68AC-4C8C-B8B7-C177A45074C5}" type="presParOf" srcId="{FB11787F-A6B0-401D-B2B2-BCEA26409D1B}" destId="{51A6716A-61C7-4CC5-9345-EBB1B6D2B974}" srcOrd="2" destOrd="0" presId="urn:microsoft.com/office/officeart/2011/layout/ConvergingText"/>
    <dgm:cxn modelId="{D659E13A-90C9-400C-AA2C-271B8EB637A6}" type="presParOf" srcId="{FB11787F-A6B0-401D-B2B2-BCEA26409D1B}" destId="{F8607A91-8FF3-4121-8F0A-98469C120F3E}" srcOrd="3" destOrd="0" presId="urn:microsoft.com/office/officeart/2011/layout/ConvergingText"/>
    <dgm:cxn modelId="{0B2FB5C3-8662-4D1A-9674-5B36231E800D}" type="presParOf" srcId="{FB11787F-A6B0-401D-B2B2-BCEA26409D1B}" destId="{750103A7-6184-42BF-BDBE-1F97971765DF}" srcOrd="4" destOrd="0" presId="urn:microsoft.com/office/officeart/2011/layout/ConvergingText"/>
    <dgm:cxn modelId="{A4213521-E038-4A1E-9329-320240A44055}" type="presParOf" srcId="{FB11787F-A6B0-401D-B2B2-BCEA26409D1B}" destId="{F225B6F0-3BBF-46D1-925A-9012835F037A}" srcOrd="5" destOrd="0" presId="urn:microsoft.com/office/officeart/2011/layout/ConvergingText"/>
    <dgm:cxn modelId="{7AA923F8-A811-4152-94A7-C91C8324D284}" type="presParOf" srcId="{FB11787F-A6B0-401D-B2B2-BCEA26409D1B}" destId="{6155E412-8B50-40F7-974E-37A7D61DA2DD}" srcOrd="6" destOrd="0" presId="urn:microsoft.com/office/officeart/2011/layout/ConvergingText"/>
    <dgm:cxn modelId="{4A045944-1029-4E8E-B5E4-144800CBBDE2}" type="presParOf" srcId="{FB11787F-A6B0-401D-B2B2-BCEA26409D1B}" destId="{771E0F67-FBC6-4F24-895B-B316ED236118}" srcOrd="7" destOrd="0" presId="urn:microsoft.com/office/officeart/2011/layout/ConvergingText"/>
    <dgm:cxn modelId="{D5F01842-51BF-4712-96C6-0779ABEC430E}" type="presParOf" srcId="{FB11787F-A6B0-401D-B2B2-BCEA26409D1B}" destId="{C014F7F3-7FE6-40F6-A6FF-6D14DBF6031B}" srcOrd="8" destOrd="0" presId="urn:microsoft.com/office/officeart/2011/layout/ConvergingText"/>
    <dgm:cxn modelId="{8AB232D2-DAFC-49AF-82A2-C2DB99E04D46}" type="presParOf" srcId="{FB11787F-A6B0-401D-B2B2-BCEA26409D1B}" destId="{CB9291A2-DEC7-4309-9EB7-445F3ABA2992}" srcOrd="9" destOrd="0" presId="urn:microsoft.com/office/officeart/2011/layout/ConvergingText"/>
    <dgm:cxn modelId="{6113BE89-F472-4FA1-96DC-7E3A6D4E720D}" type="presParOf" srcId="{FB11787F-A6B0-401D-B2B2-BCEA26409D1B}" destId="{AB378A99-C73F-46CA-AD77-1661D89B9C01}" srcOrd="10" destOrd="0" presId="urn:microsoft.com/office/officeart/2011/layout/ConvergingText"/>
    <dgm:cxn modelId="{F18ACFC0-B02A-4AC3-B01C-3AF0A72634DB}" type="presParOf" srcId="{FB11787F-A6B0-401D-B2B2-BCEA26409D1B}" destId="{64434635-43BF-409F-86CF-F03C3EAB6ACC}" srcOrd="11" destOrd="0" presId="urn:microsoft.com/office/officeart/2011/layout/ConvergingText"/>
    <dgm:cxn modelId="{0B509C92-4C1E-4D4D-B236-8ED72F3CCC8C}" type="presParOf" srcId="{FB11787F-A6B0-401D-B2B2-BCEA26409D1B}" destId="{1DDD3446-6B42-40B6-99F9-939A76E48B8B}" srcOrd="12" destOrd="0" presId="urn:microsoft.com/office/officeart/2011/layout/ConvergingText"/>
    <dgm:cxn modelId="{18BCB050-DA9C-48CF-8B1D-FCAF427D3169}" type="presParOf" srcId="{FB11787F-A6B0-401D-B2B2-BCEA26409D1B}" destId="{C83948D7-977C-4BD4-9F07-429D296E9E81}" srcOrd="13" destOrd="0" presId="urn:microsoft.com/office/officeart/2011/layout/ConvergingText"/>
    <dgm:cxn modelId="{B119AB8F-020E-4CF9-BFF8-74B7F82EE6AA}" type="presParOf" srcId="{FB11787F-A6B0-401D-B2B2-BCEA26409D1B}" destId="{84344405-EBFD-4EC2-ADCE-21206D71AAAB}" srcOrd="14" destOrd="0" presId="urn:microsoft.com/office/officeart/2011/layout/ConvergingText"/>
    <dgm:cxn modelId="{9BD3DB04-1F45-4357-BC94-12C9437610F7}" type="presParOf" srcId="{FB11787F-A6B0-401D-B2B2-BCEA26409D1B}" destId="{CB89E310-0CC8-4FE4-B631-9725B9A45CE6}" srcOrd="15" destOrd="0" presId="urn:microsoft.com/office/officeart/2011/layout/ConvergingText"/>
    <dgm:cxn modelId="{7CDEBDF5-4591-4DF0-9528-C385F4350AB0}" type="presParOf" srcId="{FB11787F-A6B0-401D-B2B2-BCEA26409D1B}" destId="{EB3CF7DD-9A72-4959-9D7A-8CCE88AE76EC}" srcOrd="16" destOrd="0" presId="urn:microsoft.com/office/officeart/2011/layout/ConvergingText"/>
    <dgm:cxn modelId="{8F0F6E30-C291-46DA-BE43-C8BBD8B60294}" type="presParOf" srcId="{FB11787F-A6B0-401D-B2B2-BCEA26409D1B}" destId="{A8D92A0B-A51B-4607-9D5E-FFBB8D928CCD}" srcOrd="17" destOrd="0" presId="urn:microsoft.com/office/officeart/2011/layout/ConvergingText"/>
    <dgm:cxn modelId="{9534B26F-3975-48F9-BEE8-C038781CC5AE}" type="presParOf" srcId="{FB11787F-A6B0-401D-B2B2-BCEA26409D1B}" destId="{2A3C88A7-236D-47B2-9544-1A21713B7D18}" srcOrd="18" destOrd="0" presId="urn:microsoft.com/office/officeart/2011/layout/ConvergingText"/>
    <dgm:cxn modelId="{97200C0B-48C3-41FA-8587-08C131BB6AE9}" type="presParOf" srcId="{FB11787F-A6B0-401D-B2B2-BCEA26409D1B}" destId="{DC0FF681-4299-463B-BF9A-4A21EC8F9EB3}" srcOrd="19" destOrd="0" presId="urn:microsoft.com/office/officeart/2011/layout/ConvergingText"/>
    <dgm:cxn modelId="{AD61E4E3-1F64-4347-B524-1DDC8EF35A63}" type="presParOf" srcId="{FB11787F-A6B0-401D-B2B2-BCEA26409D1B}" destId="{59189C80-7BEC-4E0E-8F83-B1BAB2E01EC9}" srcOrd="20" destOrd="0" presId="urn:microsoft.com/office/officeart/2011/layout/ConvergingText"/>
    <dgm:cxn modelId="{A2054BA9-092B-4583-A872-74E105A1250F}" type="presParOf" srcId="{FB11787F-A6B0-401D-B2B2-BCEA26409D1B}" destId="{BD84144D-0B8C-4DAA-9EBD-505B0361D83C}" srcOrd="21" destOrd="0" presId="urn:microsoft.com/office/officeart/2011/layout/ConvergingText"/>
    <dgm:cxn modelId="{35BB9C98-84D8-4CB0-B8E4-3385AFE3E633}" type="presParOf" srcId="{FB11787F-A6B0-401D-B2B2-BCEA26409D1B}" destId="{DE1A2F5A-D6EB-427E-B3D1-4ED2F9CA24AE}" srcOrd="22" destOrd="0" presId="urn:microsoft.com/office/officeart/2011/layout/ConvergingText"/>
    <dgm:cxn modelId="{23D7F1B2-8451-4936-8F54-0A944060D085}" type="presParOf" srcId="{FB11787F-A6B0-401D-B2B2-BCEA26409D1B}" destId="{17A3E1AD-E035-48A6-BB58-DBAF57F13D3F}" srcOrd="23" destOrd="0" presId="urn:microsoft.com/office/officeart/2011/layout/ConvergingText"/>
    <dgm:cxn modelId="{7412AFCC-8AE7-4438-8094-5A710A016122}" type="presParOf" srcId="{FB11787F-A6B0-401D-B2B2-BCEA26409D1B}" destId="{C5099FB5-C243-44BA-AE04-D4E088291E7B}" srcOrd="24" destOrd="0" presId="urn:microsoft.com/office/officeart/2011/layout/ConvergingText"/>
    <dgm:cxn modelId="{FC8FD098-F02C-4D5A-BB21-12C350CFDE3F}" type="presParOf" srcId="{FB11787F-A6B0-401D-B2B2-BCEA26409D1B}" destId="{98317FCB-226A-4F71-A7D8-A61A4619FEAE}" srcOrd="25" destOrd="0" presId="urn:microsoft.com/office/officeart/2011/layout/ConvergingText"/>
    <dgm:cxn modelId="{A5C27A9D-922F-40B7-9835-BA52E9D12037}" type="presParOf" srcId="{FB11787F-A6B0-401D-B2B2-BCEA26409D1B}" destId="{E6F34C67-1961-486B-A185-C639266048B8}" srcOrd="26" destOrd="0" presId="urn:microsoft.com/office/officeart/2011/layout/ConvergingText"/>
    <dgm:cxn modelId="{83D94627-E34C-4BFD-98B6-6CAAEFDEE709}" type="presParOf" srcId="{FB11787F-A6B0-401D-B2B2-BCEA26409D1B}" destId="{488E0C0D-D8C6-4274-BB2C-6B99A2A2DC49}" srcOrd="27" destOrd="0" presId="urn:microsoft.com/office/officeart/2011/layout/ConvergingText"/>
    <dgm:cxn modelId="{D3A08422-8F50-46AA-B62E-DD8470B532C3}" type="presParOf" srcId="{FB11787F-A6B0-401D-B2B2-BCEA26409D1B}" destId="{96C04D09-60EE-4D9A-A6C5-A71C71A8115A}" srcOrd="28" destOrd="0" presId="urn:microsoft.com/office/officeart/2011/layout/ConvergingText"/>
    <dgm:cxn modelId="{B2C3D6D2-66BB-4CB9-ABE0-73646BF318B5}" type="presParOf" srcId="{FB11787F-A6B0-401D-B2B2-BCEA26409D1B}" destId="{6E328D98-6E94-47D6-AF52-F3DBB504C678}" srcOrd="29" destOrd="0" presId="urn:microsoft.com/office/officeart/2011/layout/ConvergingText"/>
    <dgm:cxn modelId="{0561809A-9B9B-4F9B-B5D1-A528960989A6}" type="presParOf" srcId="{FB11787F-A6B0-401D-B2B2-BCEA26409D1B}" destId="{2A0295A4-0F44-4397-938E-FE21454BA6C6}" srcOrd="30" destOrd="0" presId="urn:microsoft.com/office/officeart/2011/layout/ConvergingText"/>
    <dgm:cxn modelId="{BA5C2A0E-7248-4C5D-8DB7-0CC85E180625}" type="presParOf" srcId="{FB11787F-A6B0-401D-B2B2-BCEA26409D1B}" destId="{E77F63C2-57CC-48FE-8DD5-CC8A2E6824CB}" srcOrd="31" destOrd="0" presId="urn:microsoft.com/office/officeart/2011/layout/ConvergingText"/>
    <dgm:cxn modelId="{753C8C3D-93BB-48F1-9F5E-AECB8D7C0D7B}" type="presParOf" srcId="{FB11787F-A6B0-401D-B2B2-BCEA26409D1B}" destId="{E2726A97-67D7-4CC3-8D82-18250758ED35}" srcOrd="32" destOrd="0" presId="urn:microsoft.com/office/officeart/2011/layout/ConvergingText"/>
    <dgm:cxn modelId="{F4C84FB8-002F-45B2-AFDE-29BB0E0E0B8B}" type="presParOf" srcId="{FB11787F-A6B0-401D-B2B2-BCEA26409D1B}" destId="{0D5AD36D-F85D-4754-AD49-F82FBB4499A2}" srcOrd="33" destOrd="0" presId="urn:microsoft.com/office/officeart/2011/layout/ConvergingText"/>
    <dgm:cxn modelId="{73E66491-43D1-44BD-BC02-25EA7C9FCD1A}" type="presParOf" srcId="{FB11787F-A6B0-401D-B2B2-BCEA26409D1B}" destId="{9A68C3C5-BE83-41A6-8F58-C318938DDB9F}" srcOrd="34" destOrd="0" presId="urn:microsoft.com/office/officeart/2011/layout/ConvergingText"/>
    <dgm:cxn modelId="{6F696C0A-4B11-4AC9-897A-C35A514D84FD}" type="presParOf" srcId="{FB11787F-A6B0-401D-B2B2-BCEA26409D1B}" destId="{DE7B2181-CD91-4383-BEBA-72E90C085DC0}" srcOrd="35" destOrd="0" presId="urn:microsoft.com/office/officeart/2011/layout/ConvergingText"/>
    <dgm:cxn modelId="{0FE17169-502B-4138-90F4-5583FB798782}" type="presParOf" srcId="{FB11787F-A6B0-401D-B2B2-BCEA26409D1B}" destId="{5C50A9C8-3326-417F-908C-D7575A0A9203}" srcOrd="36" destOrd="0" presId="urn:microsoft.com/office/officeart/2011/layout/ConvergingText"/>
    <dgm:cxn modelId="{8D1229AD-5215-4B4D-A267-3E05FF145798}" type="presParOf" srcId="{FB11787F-A6B0-401D-B2B2-BCEA26409D1B}" destId="{81039690-73C7-490F-98F9-1B9899BB8197}" srcOrd="37" destOrd="0" presId="urn:microsoft.com/office/officeart/2011/layout/ConvergingText"/>
    <dgm:cxn modelId="{F3692CCC-AE2E-42C3-A17A-A47EF961FC57}" type="presParOf" srcId="{FB11787F-A6B0-401D-B2B2-BCEA26409D1B}" destId="{B50E30E8-6464-4F0B-B6FB-B195DA2FF9E2}" srcOrd="38" destOrd="0" presId="urn:microsoft.com/office/officeart/2011/layout/ConvergingText"/>
    <dgm:cxn modelId="{8C8C1A3D-9FC4-4869-BF79-3EB5384246D5}" type="presParOf" srcId="{FB11787F-A6B0-401D-B2B2-BCEA26409D1B}" destId="{0FC891CB-A213-44B9-8CB5-988C07ADB8E4}" srcOrd="39" destOrd="0" presId="urn:microsoft.com/office/officeart/2011/layout/ConvergingText"/>
    <dgm:cxn modelId="{29862A75-A36F-4873-91A6-566D023D4CD1}" type="presParOf" srcId="{FB11787F-A6B0-401D-B2B2-BCEA26409D1B}" destId="{896F37B5-406C-406D-982C-65E8EFB002A8}" srcOrd="40" destOrd="0" presId="urn:microsoft.com/office/officeart/2011/layout/ConvergingText"/>
    <dgm:cxn modelId="{37D8F85B-5296-41ED-B17F-5B81F217073D}" type="presParOf" srcId="{FB11787F-A6B0-401D-B2B2-BCEA26409D1B}" destId="{1322EC3B-7251-49E9-890C-DD6AD2BC4F47}" srcOrd="41" destOrd="0" presId="urn:microsoft.com/office/officeart/2011/layout/ConvergingText"/>
    <dgm:cxn modelId="{53E5F5DD-AA8D-4C89-A092-D944DFD44664}" type="presParOf" srcId="{FB11787F-A6B0-401D-B2B2-BCEA26409D1B}" destId="{32C214E6-DA31-4EC6-B26F-3AEA98F20A59}" srcOrd="42" destOrd="0" presId="urn:microsoft.com/office/officeart/2011/layout/ConvergingText"/>
    <dgm:cxn modelId="{F439F14B-27EE-4A14-816E-3FF90C20768D}" type="presParOf" srcId="{FB11787F-A6B0-401D-B2B2-BCEA26409D1B}" destId="{9192C11A-ADD9-4C33-8ACA-E2CBC94AC5D8}" srcOrd="43" destOrd="0" presId="urn:microsoft.com/office/officeart/2011/layout/ConvergingText"/>
    <dgm:cxn modelId="{2D4089BC-D44E-4B76-9C71-EFF2E49E1835}" type="presParOf" srcId="{FB11787F-A6B0-401D-B2B2-BCEA26409D1B}" destId="{361BC3D8-220F-481B-B727-126905087759}" srcOrd="44" destOrd="0" presId="urn:microsoft.com/office/officeart/2011/layout/ConvergingText"/>
    <dgm:cxn modelId="{264A4977-2718-4E7D-AF8B-39BDEF33940B}" type="presParOf" srcId="{FB11787F-A6B0-401D-B2B2-BCEA26409D1B}" destId="{751E3C83-28D3-4697-872E-A8D621C330CE}" srcOrd="45" destOrd="0" presId="urn:microsoft.com/office/officeart/2011/layout/ConvergingText"/>
    <dgm:cxn modelId="{8F65D329-7D21-494D-8FC9-C835AAB61B43}" type="presParOf" srcId="{FB11787F-A6B0-401D-B2B2-BCEA26409D1B}" destId="{DA227215-6614-47E5-9BA3-DA76179EABF7}" srcOrd="46" destOrd="0" presId="urn:microsoft.com/office/officeart/2011/layout/ConvergingText"/>
    <dgm:cxn modelId="{0A39BCDD-21D8-48DC-952A-7A992642211F}" type="presParOf" srcId="{FB11787F-A6B0-401D-B2B2-BCEA26409D1B}" destId="{E6FD2BE6-C7BA-4CC0-AAEC-530D03B1B3C8}" srcOrd="47" destOrd="0" presId="urn:microsoft.com/office/officeart/2011/layout/ConvergingText"/>
    <dgm:cxn modelId="{5B8A527E-B3B6-4FC2-A1A2-61F7979EDA77}" type="presParOf" srcId="{FB11787F-A6B0-401D-B2B2-BCEA26409D1B}" destId="{93518749-1984-4E58-B6BE-079437E59A22}" srcOrd="48" destOrd="0" presId="urn:microsoft.com/office/officeart/2011/layout/ConvergingText"/>
    <dgm:cxn modelId="{22D79713-2DBB-4CC3-BDDF-49DA413AF6B7}" type="presParOf" srcId="{FB11787F-A6B0-401D-B2B2-BCEA26409D1B}" destId="{1C20B50D-2B3E-4C19-B654-6E935E6E780A}" srcOrd="49" destOrd="0" presId="urn:microsoft.com/office/officeart/2011/layout/ConvergingText"/>
    <dgm:cxn modelId="{9B0746C4-4581-4811-B633-3958DADC22BD}" type="presParOf" srcId="{FB11787F-A6B0-401D-B2B2-BCEA26409D1B}" destId="{F1181C46-8804-406E-9A38-7DE3D935C652}" srcOrd="50" destOrd="0" presId="urn:microsoft.com/office/officeart/2011/layout/ConvergingText"/>
    <dgm:cxn modelId="{C58C21CE-14B0-4340-9D34-DF6D5ADF5E28}" type="presParOf" srcId="{FB11787F-A6B0-401D-B2B2-BCEA26409D1B}" destId="{5EBBC1FE-844A-48E0-ACE3-41C50D8CE913}" srcOrd="51" destOrd="0" presId="urn:microsoft.com/office/officeart/2011/layout/ConvergingText"/>
    <dgm:cxn modelId="{F23B7A2F-1C2E-439F-AD47-A48597122825}" type="presParOf" srcId="{FB11787F-A6B0-401D-B2B2-BCEA26409D1B}" destId="{3B542118-1ABB-4A70-BD23-0A7F14C9B293}" srcOrd="52" destOrd="0" presId="urn:microsoft.com/office/officeart/2011/layout/ConvergingText"/>
    <dgm:cxn modelId="{96FDEB92-0B7D-467C-9A92-1E38DB4A732B}" type="presParOf" srcId="{FB11787F-A6B0-401D-B2B2-BCEA26409D1B}" destId="{1265C7E8-64EF-4389-A75D-E2EFE3603B4E}" srcOrd="53" destOrd="0" presId="urn:microsoft.com/office/officeart/2011/layout/ConvergingText"/>
    <dgm:cxn modelId="{B621DA2A-3267-4B99-80A3-EAB9B9D043FD}" type="presParOf" srcId="{FB11787F-A6B0-401D-B2B2-BCEA26409D1B}" destId="{56AE7A19-0697-4483-9975-A5A3FF5E4C17}" srcOrd="54" destOrd="0" presId="urn:microsoft.com/office/officeart/2011/layout/ConvergingText"/>
    <dgm:cxn modelId="{27BF288E-4746-4297-A9B1-F7EBA6382F41}" type="presParOf" srcId="{FB11787F-A6B0-401D-B2B2-BCEA26409D1B}" destId="{A0F7CE0A-C27F-4EFE-BA72-3967582651B9}" srcOrd="55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97BE0B-71FA-40F6-9347-33CB85730B15}" type="doc">
      <dgm:prSet loTypeId="urn:microsoft.com/office/officeart/2005/8/layout/lProcess2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6B5E3A-D389-4DC0-A7E9-B147808EC3D6}">
      <dgm:prSet phldrT="[Text]"/>
      <dgm:spPr/>
      <dgm:t>
        <a:bodyPr/>
        <a:lstStyle/>
        <a:p>
          <a:r>
            <a:rPr lang="en-US" dirty="0" smtClean="0"/>
            <a:t>Management System</a:t>
          </a:r>
          <a:endParaRPr lang="en-US" dirty="0"/>
        </a:p>
      </dgm:t>
    </dgm:pt>
    <dgm:pt modelId="{200D4DBF-C65E-4BA8-84DF-AA2707CED8AF}" type="parTrans" cxnId="{7F2BB1FB-E94B-4BFB-B644-D4C0C942754D}">
      <dgm:prSet/>
      <dgm:spPr/>
      <dgm:t>
        <a:bodyPr/>
        <a:lstStyle/>
        <a:p>
          <a:endParaRPr lang="en-US"/>
        </a:p>
      </dgm:t>
    </dgm:pt>
    <dgm:pt modelId="{024F1603-F5EF-4D18-8211-A35AC3C6882E}" type="sibTrans" cxnId="{7F2BB1FB-E94B-4BFB-B644-D4C0C942754D}">
      <dgm:prSet/>
      <dgm:spPr/>
      <dgm:t>
        <a:bodyPr/>
        <a:lstStyle/>
        <a:p>
          <a:endParaRPr lang="en-US"/>
        </a:p>
      </dgm:t>
    </dgm:pt>
    <dgm:pt modelId="{D5716CB1-4510-45AF-8C99-073417E7BCDE}">
      <dgm:prSet phldrT="[Text]"/>
      <dgm:spPr/>
      <dgm:t>
        <a:bodyPr/>
        <a:lstStyle/>
        <a:p>
          <a:r>
            <a:rPr lang="en-US" dirty="0" smtClean="0"/>
            <a:t>Technology</a:t>
          </a:r>
          <a:endParaRPr lang="en-US" dirty="0"/>
        </a:p>
      </dgm:t>
    </dgm:pt>
    <dgm:pt modelId="{963D4814-99B0-4C64-81B6-3AD1B0153341}" type="parTrans" cxnId="{0AE06E2A-ACA4-4C2D-8456-7A64BF79FD46}">
      <dgm:prSet/>
      <dgm:spPr/>
      <dgm:t>
        <a:bodyPr/>
        <a:lstStyle/>
        <a:p>
          <a:endParaRPr lang="en-US"/>
        </a:p>
      </dgm:t>
    </dgm:pt>
    <dgm:pt modelId="{B0DD0692-731A-4B07-B371-40851C439A39}" type="sibTrans" cxnId="{0AE06E2A-ACA4-4C2D-8456-7A64BF79FD46}">
      <dgm:prSet/>
      <dgm:spPr/>
      <dgm:t>
        <a:bodyPr/>
        <a:lstStyle/>
        <a:p>
          <a:endParaRPr lang="en-US"/>
        </a:p>
      </dgm:t>
    </dgm:pt>
    <dgm:pt modelId="{E249057C-C250-480E-A47D-DD2B7603E38D}">
      <dgm:prSet phldrT="[Text]"/>
      <dgm:spPr/>
      <dgm:t>
        <a:bodyPr/>
        <a:lstStyle/>
        <a:p>
          <a:r>
            <a:rPr lang="en-US" dirty="0" smtClean="0"/>
            <a:t>Safety-System</a:t>
          </a:r>
          <a:endParaRPr lang="en-US" dirty="0"/>
        </a:p>
      </dgm:t>
    </dgm:pt>
    <dgm:pt modelId="{E5D074D6-7564-4A4B-9B95-54C357E7204F}" type="parTrans" cxnId="{394029CA-6592-4334-BC0F-A1FD49AEA837}">
      <dgm:prSet/>
      <dgm:spPr/>
      <dgm:t>
        <a:bodyPr/>
        <a:lstStyle/>
        <a:p>
          <a:endParaRPr lang="en-US"/>
        </a:p>
      </dgm:t>
    </dgm:pt>
    <dgm:pt modelId="{947A4ABD-31B0-442D-8BDC-E2969BCF9F97}" type="sibTrans" cxnId="{394029CA-6592-4334-BC0F-A1FD49AEA837}">
      <dgm:prSet/>
      <dgm:spPr/>
      <dgm:t>
        <a:bodyPr/>
        <a:lstStyle/>
        <a:p>
          <a:endParaRPr lang="en-US"/>
        </a:p>
      </dgm:t>
    </dgm:pt>
    <dgm:pt modelId="{F3EF12E1-AC7E-4750-ADB2-9638166D637B}">
      <dgm:prSet phldrT="[Text]"/>
      <dgm:spPr/>
      <dgm:t>
        <a:bodyPr/>
        <a:lstStyle/>
        <a:p>
          <a:r>
            <a:rPr lang="en-US" dirty="0" smtClean="0"/>
            <a:t>Strategy</a:t>
          </a:r>
          <a:endParaRPr lang="en-US" dirty="0"/>
        </a:p>
      </dgm:t>
    </dgm:pt>
    <dgm:pt modelId="{CF6DD2E6-5BAF-4C14-8D44-454D2605EB69}" type="parTrans" cxnId="{9AEFE8FD-1B05-4667-BEE5-97BFEBC5C5B4}">
      <dgm:prSet/>
      <dgm:spPr/>
      <dgm:t>
        <a:bodyPr/>
        <a:lstStyle/>
        <a:p>
          <a:endParaRPr lang="en-US"/>
        </a:p>
      </dgm:t>
    </dgm:pt>
    <dgm:pt modelId="{705B8FA3-A566-4782-AECA-FAEFF435EC35}" type="sibTrans" cxnId="{9AEFE8FD-1B05-4667-BEE5-97BFEBC5C5B4}">
      <dgm:prSet/>
      <dgm:spPr/>
      <dgm:t>
        <a:bodyPr/>
        <a:lstStyle/>
        <a:p>
          <a:endParaRPr lang="en-US"/>
        </a:p>
      </dgm:t>
    </dgm:pt>
    <dgm:pt modelId="{9D902A1B-9195-4C1B-9B00-BC97F359E739}">
      <dgm:prSet phldrT="[Text]"/>
      <dgm:spPr/>
      <dgm:t>
        <a:bodyPr/>
        <a:lstStyle/>
        <a:p>
          <a:r>
            <a:rPr lang="en-US" dirty="0" smtClean="0"/>
            <a:t>Culture For Safety (IAEA)</a:t>
          </a:r>
          <a:endParaRPr lang="en-US" dirty="0"/>
        </a:p>
      </dgm:t>
    </dgm:pt>
    <dgm:pt modelId="{B571D84A-3060-47C3-9B30-FBF512318CD2}" type="parTrans" cxnId="{B2A9CB66-CEC1-4E55-92B3-543D3F6D4BA7}">
      <dgm:prSet/>
      <dgm:spPr/>
      <dgm:t>
        <a:bodyPr/>
        <a:lstStyle/>
        <a:p>
          <a:endParaRPr lang="en-US"/>
        </a:p>
      </dgm:t>
    </dgm:pt>
    <dgm:pt modelId="{0728C6E0-626A-4DAA-8AA9-9A01252E506E}" type="sibTrans" cxnId="{B2A9CB66-CEC1-4E55-92B3-543D3F6D4BA7}">
      <dgm:prSet/>
      <dgm:spPr/>
      <dgm:t>
        <a:bodyPr/>
        <a:lstStyle/>
        <a:p>
          <a:endParaRPr lang="en-US"/>
        </a:p>
      </dgm:t>
    </dgm:pt>
    <dgm:pt modelId="{A6190842-9DE0-437C-8EEC-D5E2D407FFC1}" type="pres">
      <dgm:prSet presAssocID="{6F97BE0B-71FA-40F6-9347-33CB85730B1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638A0E-F1C2-46C2-BF96-23E420CF78E5}" type="pres">
      <dgm:prSet presAssocID="{9D902A1B-9195-4C1B-9B00-BC97F359E739}" presName="compNode" presStyleCnt="0"/>
      <dgm:spPr/>
    </dgm:pt>
    <dgm:pt modelId="{7567C189-F8B5-4417-9F2E-7968358846C9}" type="pres">
      <dgm:prSet presAssocID="{9D902A1B-9195-4C1B-9B00-BC97F359E739}" presName="aNode" presStyleLbl="bgShp" presStyleIdx="0" presStyleCnt="1" custLinFactNeighborX="3574"/>
      <dgm:spPr/>
      <dgm:t>
        <a:bodyPr/>
        <a:lstStyle/>
        <a:p>
          <a:endParaRPr lang="en-US"/>
        </a:p>
      </dgm:t>
    </dgm:pt>
    <dgm:pt modelId="{21CA1E4A-BDBF-4F70-A837-FAAB3E9C0F93}" type="pres">
      <dgm:prSet presAssocID="{9D902A1B-9195-4C1B-9B00-BC97F359E739}" presName="textNode" presStyleLbl="bgShp" presStyleIdx="0" presStyleCnt="1"/>
      <dgm:spPr/>
      <dgm:t>
        <a:bodyPr/>
        <a:lstStyle/>
        <a:p>
          <a:endParaRPr lang="en-US"/>
        </a:p>
      </dgm:t>
    </dgm:pt>
    <dgm:pt modelId="{FB5A411C-C0C2-493F-9D16-1C60ABB3E302}" type="pres">
      <dgm:prSet presAssocID="{9D902A1B-9195-4C1B-9B00-BC97F359E739}" presName="compChildNode" presStyleCnt="0"/>
      <dgm:spPr/>
    </dgm:pt>
    <dgm:pt modelId="{73E57C2C-E6BA-407E-9A4B-0CDCBC2ACB10}" type="pres">
      <dgm:prSet presAssocID="{9D902A1B-9195-4C1B-9B00-BC97F359E739}" presName="theInnerList" presStyleCnt="0"/>
      <dgm:spPr/>
    </dgm:pt>
    <dgm:pt modelId="{360A34DB-2BD7-406A-AF15-CC717378938E}" type="pres">
      <dgm:prSet presAssocID="{076B5E3A-D389-4DC0-A7E9-B147808EC3D6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C8D31-B670-492E-B1C1-1F5DA2636264}" type="pres">
      <dgm:prSet presAssocID="{076B5E3A-D389-4DC0-A7E9-B147808EC3D6}" presName="aSpace2" presStyleCnt="0"/>
      <dgm:spPr/>
    </dgm:pt>
    <dgm:pt modelId="{61465E6A-55D6-4D72-BDCF-8C7A6C9FB16F}" type="pres">
      <dgm:prSet presAssocID="{D5716CB1-4510-45AF-8C99-073417E7BCDE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EE00DF-C891-433A-B997-C39BF454072D}" type="pres">
      <dgm:prSet presAssocID="{D5716CB1-4510-45AF-8C99-073417E7BCDE}" presName="aSpace2" presStyleCnt="0"/>
      <dgm:spPr/>
    </dgm:pt>
    <dgm:pt modelId="{583FD100-B453-4260-9714-63E8486C2F43}" type="pres">
      <dgm:prSet presAssocID="{E249057C-C250-480E-A47D-DD2B7603E38D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34B953-6949-435C-A1A2-95568BC81773}" type="pres">
      <dgm:prSet presAssocID="{E249057C-C250-480E-A47D-DD2B7603E38D}" presName="aSpace2" presStyleCnt="0"/>
      <dgm:spPr/>
    </dgm:pt>
    <dgm:pt modelId="{2B04EE3A-602C-42DC-AB17-45FEB9F6AAA1}" type="pres">
      <dgm:prSet presAssocID="{F3EF12E1-AC7E-4750-ADB2-9638166D637B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DED6E4-F8B0-4ECB-B0D7-E56D77CC7AA6}" type="presOf" srcId="{9D902A1B-9195-4C1B-9B00-BC97F359E739}" destId="{21CA1E4A-BDBF-4F70-A837-FAAB3E9C0F93}" srcOrd="1" destOrd="0" presId="urn:microsoft.com/office/officeart/2005/8/layout/lProcess2"/>
    <dgm:cxn modelId="{394029CA-6592-4334-BC0F-A1FD49AEA837}" srcId="{9D902A1B-9195-4C1B-9B00-BC97F359E739}" destId="{E249057C-C250-480E-A47D-DD2B7603E38D}" srcOrd="2" destOrd="0" parTransId="{E5D074D6-7564-4A4B-9B95-54C357E7204F}" sibTransId="{947A4ABD-31B0-442D-8BDC-E2969BCF9F97}"/>
    <dgm:cxn modelId="{F998179D-CA48-43AC-9FC3-63BF6585037B}" type="presOf" srcId="{E249057C-C250-480E-A47D-DD2B7603E38D}" destId="{583FD100-B453-4260-9714-63E8486C2F43}" srcOrd="0" destOrd="0" presId="urn:microsoft.com/office/officeart/2005/8/layout/lProcess2"/>
    <dgm:cxn modelId="{B2A9CB66-CEC1-4E55-92B3-543D3F6D4BA7}" srcId="{6F97BE0B-71FA-40F6-9347-33CB85730B15}" destId="{9D902A1B-9195-4C1B-9B00-BC97F359E739}" srcOrd="0" destOrd="0" parTransId="{B571D84A-3060-47C3-9B30-FBF512318CD2}" sibTransId="{0728C6E0-626A-4DAA-8AA9-9A01252E506E}"/>
    <dgm:cxn modelId="{6BA022B6-6219-434B-99E1-36746ED33826}" type="presOf" srcId="{D5716CB1-4510-45AF-8C99-073417E7BCDE}" destId="{61465E6A-55D6-4D72-BDCF-8C7A6C9FB16F}" srcOrd="0" destOrd="0" presId="urn:microsoft.com/office/officeart/2005/8/layout/lProcess2"/>
    <dgm:cxn modelId="{0B638A7C-C7AF-48CE-8340-B3A04A49F30F}" type="presOf" srcId="{6F97BE0B-71FA-40F6-9347-33CB85730B15}" destId="{A6190842-9DE0-437C-8EEC-D5E2D407FFC1}" srcOrd="0" destOrd="0" presId="urn:microsoft.com/office/officeart/2005/8/layout/lProcess2"/>
    <dgm:cxn modelId="{B386F073-4143-4402-8138-72590D36AE46}" type="presOf" srcId="{F3EF12E1-AC7E-4750-ADB2-9638166D637B}" destId="{2B04EE3A-602C-42DC-AB17-45FEB9F6AAA1}" srcOrd="0" destOrd="0" presId="urn:microsoft.com/office/officeart/2005/8/layout/lProcess2"/>
    <dgm:cxn modelId="{9AEFE8FD-1B05-4667-BEE5-97BFEBC5C5B4}" srcId="{9D902A1B-9195-4C1B-9B00-BC97F359E739}" destId="{F3EF12E1-AC7E-4750-ADB2-9638166D637B}" srcOrd="3" destOrd="0" parTransId="{CF6DD2E6-5BAF-4C14-8D44-454D2605EB69}" sibTransId="{705B8FA3-A566-4782-AECA-FAEFF435EC35}"/>
    <dgm:cxn modelId="{07170507-5263-4DCD-AE31-F64FF0A58465}" type="presOf" srcId="{076B5E3A-D389-4DC0-A7E9-B147808EC3D6}" destId="{360A34DB-2BD7-406A-AF15-CC717378938E}" srcOrd="0" destOrd="0" presId="urn:microsoft.com/office/officeart/2005/8/layout/lProcess2"/>
    <dgm:cxn modelId="{0AE06E2A-ACA4-4C2D-8456-7A64BF79FD46}" srcId="{9D902A1B-9195-4C1B-9B00-BC97F359E739}" destId="{D5716CB1-4510-45AF-8C99-073417E7BCDE}" srcOrd="1" destOrd="0" parTransId="{963D4814-99B0-4C64-81B6-3AD1B0153341}" sibTransId="{B0DD0692-731A-4B07-B371-40851C439A39}"/>
    <dgm:cxn modelId="{35AC0176-8C06-453F-B16B-A19611E27545}" type="presOf" srcId="{9D902A1B-9195-4C1B-9B00-BC97F359E739}" destId="{7567C189-F8B5-4417-9F2E-7968358846C9}" srcOrd="0" destOrd="0" presId="urn:microsoft.com/office/officeart/2005/8/layout/lProcess2"/>
    <dgm:cxn modelId="{7F2BB1FB-E94B-4BFB-B644-D4C0C942754D}" srcId="{9D902A1B-9195-4C1B-9B00-BC97F359E739}" destId="{076B5E3A-D389-4DC0-A7E9-B147808EC3D6}" srcOrd="0" destOrd="0" parTransId="{200D4DBF-C65E-4BA8-84DF-AA2707CED8AF}" sibTransId="{024F1603-F5EF-4D18-8211-A35AC3C6882E}"/>
    <dgm:cxn modelId="{6EFDD969-A223-453F-BE1F-07A626B28AF8}" type="presParOf" srcId="{A6190842-9DE0-437C-8EEC-D5E2D407FFC1}" destId="{14638A0E-F1C2-46C2-BF96-23E420CF78E5}" srcOrd="0" destOrd="0" presId="urn:microsoft.com/office/officeart/2005/8/layout/lProcess2"/>
    <dgm:cxn modelId="{61E8D686-777E-4404-9A04-FEC74810E012}" type="presParOf" srcId="{14638A0E-F1C2-46C2-BF96-23E420CF78E5}" destId="{7567C189-F8B5-4417-9F2E-7968358846C9}" srcOrd="0" destOrd="0" presId="urn:microsoft.com/office/officeart/2005/8/layout/lProcess2"/>
    <dgm:cxn modelId="{428AACFC-EFD7-44EB-9CD6-F87945E1FEB4}" type="presParOf" srcId="{14638A0E-F1C2-46C2-BF96-23E420CF78E5}" destId="{21CA1E4A-BDBF-4F70-A837-FAAB3E9C0F93}" srcOrd="1" destOrd="0" presId="urn:microsoft.com/office/officeart/2005/8/layout/lProcess2"/>
    <dgm:cxn modelId="{9A401B8B-3B28-4BDD-9CA3-9F6889F588F5}" type="presParOf" srcId="{14638A0E-F1C2-46C2-BF96-23E420CF78E5}" destId="{FB5A411C-C0C2-493F-9D16-1C60ABB3E302}" srcOrd="2" destOrd="0" presId="urn:microsoft.com/office/officeart/2005/8/layout/lProcess2"/>
    <dgm:cxn modelId="{3876B92A-723D-4461-9AEA-04BEFEDB96FE}" type="presParOf" srcId="{FB5A411C-C0C2-493F-9D16-1C60ABB3E302}" destId="{73E57C2C-E6BA-407E-9A4B-0CDCBC2ACB10}" srcOrd="0" destOrd="0" presId="urn:microsoft.com/office/officeart/2005/8/layout/lProcess2"/>
    <dgm:cxn modelId="{0A452ECE-C722-4A11-8327-075AA591B325}" type="presParOf" srcId="{73E57C2C-E6BA-407E-9A4B-0CDCBC2ACB10}" destId="{360A34DB-2BD7-406A-AF15-CC717378938E}" srcOrd="0" destOrd="0" presId="urn:microsoft.com/office/officeart/2005/8/layout/lProcess2"/>
    <dgm:cxn modelId="{7BF67C1A-5E9F-40DF-BD1E-4DE21D583417}" type="presParOf" srcId="{73E57C2C-E6BA-407E-9A4B-0CDCBC2ACB10}" destId="{5D2C8D31-B670-492E-B1C1-1F5DA2636264}" srcOrd="1" destOrd="0" presId="urn:microsoft.com/office/officeart/2005/8/layout/lProcess2"/>
    <dgm:cxn modelId="{6705C4B9-E1BA-4044-821D-265712B9F1CE}" type="presParOf" srcId="{73E57C2C-E6BA-407E-9A4B-0CDCBC2ACB10}" destId="{61465E6A-55D6-4D72-BDCF-8C7A6C9FB16F}" srcOrd="2" destOrd="0" presId="urn:microsoft.com/office/officeart/2005/8/layout/lProcess2"/>
    <dgm:cxn modelId="{CE67DF1B-2F2A-49E1-BDFB-D0B0246AEFC3}" type="presParOf" srcId="{73E57C2C-E6BA-407E-9A4B-0CDCBC2ACB10}" destId="{53EE00DF-C891-433A-B997-C39BF454072D}" srcOrd="3" destOrd="0" presId="urn:microsoft.com/office/officeart/2005/8/layout/lProcess2"/>
    <dgm:cxn modelId="{E973A2DD-2EA0-462B-8978-5CE4171A5E1F}" type="presParOf" srcId="{73E57C2C-E6BA-407E-9A4B-0CDCBC2ACB10}" destId="{583FD100-B453-4260-9714-63E8486C2F43}" srcOrd="4" destOrd="0" presId="urn:microsoft.com/office/officeart/2005/8/layout/lProcess2"/>
    <dgm:cxn modelId="{3399E491-0F4A-4A2E-8818-6F12075FF7BE}" type="presParOf" srcId="{73E57C2C-E6BA-407E-9A4B-0CDCBC2ACB10}" destId="{B334B953-6949-435C-A1A2-95568BC81773}" srcOrd="5" destOrd="0" presId="urn:microsoft.com/office/officeart/2005/8/layout/lProcess2"/>
    <dgm:cxn modelId="{9EFD6BFA-2271-4D44-8BF6-B43CCA197EC7}" type="presParOf" srcId="{73E57C2C-E6BA-407E-9A4B-0CDCBC2ACB10}" destId="{2B04EE3A-602C-42DC-AB17-45FEB9F6AAA1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97BE0B-71FA-40F6-9347-33CB85730B15}" type="doc">
      <dgm:prSet loTypeId="urn:microsoft.com/office/officeart/2005/8/layout/target2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6B5E3A-D389-4DC0-A7E9-B147808EC3D6}">
      <dgm:prSet phldrT="[Text]"/>
      <dgm:spPr/>
      <dgm:t>
        <a:bodyPr/>
        <a:lstStyle/>
        <a:p>
          <a:r>
            <a:rPr lang="en-US" dirty="0" smtClean="0"/>
            <a:t>Management System</a:t>
          </a:r>
          <a:endParaRPr lang="en-US" dirty="0"/>
        </a:p>
      </dgm:t>
    </dgm:pt>
    <dgm:pt modelId="{200D4DBF-C65E-4BA8-84DF-AA2707CED8AF}" type="parTrans" cxnId="{7F2BB1FB-E94B-4BFB-B644-D4C0C942754D}">
      <dgm:prSet/>
      <dgm:spPr/>
      <dgm:t>
        <a:bodyPr/>
        <a:lstStyle/>
        <a:p>
          <a:endParaRPr lang="en-US"/>
        </a:p>
      </dgm:t>
    </dgm:pt>
    <dgm:pt modelId="{024F1603-F5EF-4D18-8211-A35AC3C6882E}" type="sibTrans" cxnId="{7F2BB1FB-E94B-4BFB-B644-D4C0C942754D}">
      <dgm:prSet/>
      <dgm:spPr/>
      <dgm:t>
        <a:bodyPr/>
        <a:lstStyle/>
        <a:p>
          <a:endParaRPr lang="en-US"/>
        </a:p>
      </dgm:t>
    </dgm:pt>
    <dgm:pt modelId="{D5716CB1-4510-45AF-8C99-073417E7BCDE}">
      <dgm:prSet phldrT="[Text]"/>
      <dgm:spPr/>
      <dgm:t>
        <a:bodyPr/>
        <a:lstStyle/>
        <a:p>
          <a:r>
            <a:rPr lang="en-US" dirty="0" smtClean="0"/>
            <a:t>Technology</a:t>
          </a:r>
          <a:endParaRPr lang="en-US" dirty="0"/>
        </a:p>
      </dgm:t>
    </dgm:pt>
    <dgm:pt modelId="{963D4814-99B0-4C64-81B6-3AD1B0153341}" type="parTrans" cxnId="{0AE06E2A-ACA4-4C2D-8456-7A64BF79FD46}">
      <dgm:prSet/>
      <dgm:spPr/>
      <dgm:t>
        <a:bodyPr/>
        <a:lstStyle/>
        <a:p>
          <a:endParaRPr lang="en-US"/>
        </a:p>
      </dgm:t>
    </dgm:pt>
    <dgm:pt modelId="{B0DD0692-731A-4B07-B371-40851C439A39}" type="sibTrans" cxnId="{0AE06E2A-ACA4-4C2D-8456-7A64BF79FD46}">
      <dgm:prSet/>
      <dgm:spPr/>
      <dgm:t>
        <a:bodyPr/>
        <a:lstStyle/>
        <a:p>
          <a:endParaRPr lang="en-US"/>
        </a:p>
      </dgm:t>
    </dgm:pt>
    <dgm:pt modelId="{E249057C-C250-480E-A47D-DD2B7603E38D}">
      <dgm:prSet phldrT="[Text]"/>
      <dgm:spPr/>
      <dgm:t>
        <a:bodyPr/>
        <a:lstStyle/>
        <a:p>
          <a:r>
            <a:rPr lang="en-US" dirty="0" smtClean="0"/>
            <a:t>Safety-System</a:t>
          </a:r>
          <a:endParaRPr lang="en-US" dirty="0"/>
        </a:p>
      </dgm:t>
    </dgm:pt>
    <dgm:pt modelId="{E5D074D6-7564-4A4B-9B95-54C357E7204F}" type="parTrans" cxnId="{394029CA-6592-4334-BC0F-A1FD49AEA837}">
      <dgm:prSet/>
      <dgm:spPr/>
      <dgm:t>
        <a:bodyPr/>
        <a:lstStyle/>
        <a:p>
          <a:endParaRPr lang="en-US"/>
        </a:p>
      </dgm:t>
    </dgm:pt>
    <dgm:pt modelId="{947A4ABD-31B0-442D-8BDC-E2969BCF9F97}" type="sibTrans" cxnId="{394029CA-6592-4334-BC0F-A1FD49AEA837}">
      <dgm:prSet/>
      <dgm:spPr/>
      <dgm:t>
        <a:bodyPr/>
        <a:lstStyle/>
        <a:p>
          <a:endParaRPr lang="en-US"/>
        </a:p>
      </dgm:t>
    </dgm:pt>
    <dgm:pt modelId="{F3EF12E1-AC7E-4750-ADB2-9638166D637B}">
      <dgm:prSet phldrT="[Text]"/>
      <dgm:spPr/>
      <dgm:t>
        <a:bodyPr/>
        <a:lstStyle/>
        <a:p>
          <a:r>
            <a:rPr lang="en-US" dirty="0" smtClean="0"/>
            <a:t>Strategy</a:t>
          </a:r>
          <a:endParaRPr lang="en-US" dirty="0"/>
        </a:p>
      </dgm:t>
    </dgm:pt>
    <dgm:pt modelId="{CF6DD2E6-5BAF-4C14-8D44-454D2605EB69}" type="parTrans" cxnId="{9AEFE8FD-1B05-4667-BEE5-97BFEBC5C5B4}">
      <dgm:prSet/>
      <dgm:spPr/>
      <dgm:t>
        <a:bodyPr/>
        <a:lstStyle/>
        <a:p>
          <a:endParaRPr lang="en-US"/>
        </a:p>
      </dgm:t>
    </dgm:pt>
    <dgm:pt modelId="{705B8FA3-A566-4782-AECA-FAEFF435EC35}" type="sibTrans" cxnId="{9AEFE8FD-1B05-4667-BEE5-97BFEBC5C5B4}">
      <dgm:prSet/>
      <dgm:spPr/>
      <dgm:t>
        <a:bodyPr/>
        <a:lstStyle/>
        <a:p>
          <a:endParaRPr lang="en-US"/>
        </a:p>
      </dgm:t>
    </dgm:pt>
    <dgm:pt modelId="{9D902A1B-9195-4C1B-9B00-BC97F359E739}">
      <dgm:prSet phldrT="[Text]"/>
      <dgm:spPr/>
      <dgm:t>
        <a:bodyPr/>
        <a:lstStyle/>
        <a:p>
          <a:r>
            <a:rPr lang="en-US" dirty="0" smtClean="0"/>
            <a:t>Culture For Safety (IAEA)</a:t>
          </a:r>
          <a:endParaRPr lang="en-US" dirty="0"/>
        </a:p>
      </dgm:t>
    </dgm:pt>
    <dgm:pt modelId="{B571D84A-3060-47C3-9B30-FBF512318CD2}" type="parTrans" cxnId="{B2A9CB66-CEC1-4E55-92B3-543D3F6D4BA7}">
      <dgm:prSet/>
      <dgm:spPr/>
      <dgm:t>
        <a:bodyPr/>
        <a:lstStyle/>
        <a:p>
          <a:endParaRPr lang="en-US"/>
        </a:p>
      </dgm:t>
    </dgm:pt>
    <dgm:pt modelId="{0728C6E0-626A-4DAA-8AA9-9A01252E506E}" type="sibTrans" cxnId="{B2A9CB66-CEC1-4E55-92B3-543D3F6D4BA7}">
      <dgm:prSet/>
      <dgm:spPr/>
      <dgm:t>
        <a:bodyPr/>
        <a:lstStyle/>
        <a:p>
          <a:endParaRPr lang="en-US"/>
        </a:p>
      </dgm:t>
    </dgm:pt>
    <dgm:pt modelId="{66F369FD-F1A4-4CAF-BB56-FDC8C855F958}" type="pres">
      <dgm:prSet presAssocID="{6F97BE0B-71FA-40F6-9347-33CB85730B15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A3B05E3-FEB6-424D-B33B-00F462D24356}" type="pres">
      <dgm:prSet presAssocID="{6F97BE0B-71FA-40F6-9347-33CB85730B15}" presName="outerBox" presStyleCnt="0"/>
      <dgm:spPr/>
    </dgm:pt>
    <dgm:pt modelId="{822AF6D6-A2E6-4981-9647-357B9607409C}" type="pres">
      <dgm:prSet presAssocID="{6F97BE0B-71FA-40F6-9347-33CB85730B15}" presName="outerBoxParent" presStyleLbl="node1" presStyleIdx="0" presStyleCnt="1" custLinFactY="4118" custLinFactNeighborX="-1665" custLinFactNeighborY="100000"/>
      <dgm:spPr/>
      <dgm:t>
        <a:bodyPr/>
        <a:lstStyle/>
        <a:p>
          <a:endParaRPr lang="en-US"/>
        </a:p>
      </dgm:t>
    </dgm:pt>
    <dgm:pt modelId="{3A3EE943-E707-41D9-A64F-08F9DADD0432}" type="pres">
      <dgm:prSet presAssocID="{6F97BE0B-71FA-40F6-9347-33CB85730B15}" presName="outerBoxChildren" presStyleCnt="0"/>
      <dgm:spPr/>
    </dgm:pt>
    <dgm:pt modelId="{1B7683A9-7C53-4439-B94E-6A35E2F5463C}" type="pres">
      <dgm:prSet presAssocID="{076B5E3A-D389-4DC0-A7E9-B147808EC3D6}" presName="oChild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ABBB1D-5E9E-496E-A196-EB50568ECEC6}" type="pres">
      <dgm:prSet presAssocID="{024F1603-F5EF-4D18-8211-A35AC3C6882E}" presName="outerSibTrans" presStyleCnt="0"/>
      <dgm:spPr/>
    </dgm:pt>
    <dgm:pt modelId="{3660E6CA-F648-4301-B7DF-5DC835DAC4A0}" type="pres">
      <dgm:prSet presAssocID="{D5716CB1-4510-45AF-8C99-073417E7BCDE}" presName="oChild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52F1AB-4312-4F52-926B-3EEE5FE808FF}" type="pres">
      <dgm:prSet presAssocID="{B0DD0692-731A-4B07-B371-40851C439A39}" presName="outerSibTrans" presStyleCnt="0"/>
      <dgm:spPr/>
    </dgm:pt>
    <dgm:pt modelId="{FE0814D5-632D-49B9-8BA6-26BCF9414A2E}" type="pres">
      <dgm:prSet presAssocID="{E249057C-C250-480E-A47D-DD2B7603E38D}" presName="oChild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ECB721-EB61-4BCA-8ADE-3342CA571098}" type="pres">
      <dgm:prSet presAssocID="{947A4ABD-31B0-442D-8BDC-E2969BCF9F97}" presName="outerSibTrans" presStyleCnt="0"/>
      <dgm:spPr/>
    </dgm:pt>
    <dgm:pt modelId="{8AC1E3B8-CEDB-4061-8890-3CB8007A0B12}" type="pres">
      <dgm:prSet presAssocID="{F3EF12E1-AC7E-4750-ADB2-9638166D637B}" presName="oChild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A5ED5B-9E81-4294-AA57-E1E88F84A859}" type="presOf" srcId="{E249057C-C250-480E-A47D-DD2B7603E38D}" destId="{FE0814D5-632D-49B9-8BA6-26BCF9414A2E}" srcOrd="0" destOrd="0" presId="urn:microsoft.com/office/officeart/2005/8/layout/target2"/>
    <dgm:cxn modelId="{394029CA-6592-4334-BC0F-A1FD49AEA837}" srcId="{9D902A1B-9195-4C1B-9B00-BC97F359E739}" destId="{E249057C-C250-480E-A47D-DD2B7603E38D}" srcOrd="2" destOrd="0" parTransId="{E5D074D6-7564-4A4B-9B95-54C357E7204F}" sibTransId="{947A4ABD-31B0-442D-8BDC-E2969BCF9F97}"/>
    <dgm:cxn modelId="{0AE06E2A-ACA4-4C2D-8456-7A64BF79FD46}" srcId="{9D902A1B-9195-4C1B-9B00-BC97F359E739}" destId="{D5716CB1-4510-45AF-8C99-073417E7BCDE}" srcOrd="1" destOrd="0" parTransId="{963D4814-99B0-4C64-81B6-3AD1B0153341}" sibTransId="{B0DD0692-731A-4B07-B371-40851C439A39}"/>
    <dgm:cxn modelId="{D6028457-68A7-47DA-8B1C-9AA6866BEB24}" type="presOf" srcId="{9D902A1B-9195-4C1B-9B00-BC97F359E739}" destId="{822AF6D6-A2E6-4981-9647-357B9607409C}" srcOrd="0" destOrd="0" presId="urn:microsoft.com/office/officeart/2005/8/layout/target2"/>
    <dgm:cxn modelId="{53EC4BE2-9969-4C83-A170-92E7089F790F}" type="presOf" srcId="{D5716CB1-4510-45AF-8C99-073417E7BCDE}" destId="{3660E6CA-F648-4301-B7DF-5DC835DAC4A0}" srcOrd="0" destOrd="0" presId="urn:microsoft.com/office/officeart/2005/8/layout/target2"/>
    <dgm:cxn modelId="{72DD7E21-719F-41D8-BF0C-53EC281D5245}" type="presOf" srcId="{6F97BE0B-71FA-40F6-9347-33CB85730B15}" destId="{66F369FD-F1A4-4CAF-BB56-FDC8C855F958}" srcOrd="0" destOrd="0" presId="urn:microsoft.com/office/officeart/2005/8/layout/target2"/>
    <dgm:cxn modelId="{41FEC4A3-2A86-4E49-86F8-8FD09D63CEBD}" type="presOf" srcId="{F3EF12E1-AC7E-4750-ADB2-9638166D637B}" destId="{8AC1E3B8-CEDB-4061-8890-3CB8007A0B12}" srcOrd="0" destOrd="0" presId="urn:microsoft.com/office/officeart/2005/8/layout/target2"/>
    <dgm:cxn modelId="{7F2BB1FB-E94B-4BFB-B644-D4C0C942754D}" srcId="{9D902A1B-9195-4C1B-9B00-BC97F359E739}" destId="{076B5E3A-D389-4DC0-A7E9-B147808EC3D6}" srcOrd="0" destOrd="0" parTransId="{200D4DBF-C65E-4BA8-84DF-AA2707CED8AF}" sibTransId="{024F1603-F5EF-4D18-8211-A35AC3C6882E}"/>
    <dgm:cxn modelId="{A531A09C-242A-4CE0-8199-B18A077E5F44}" type="presOf" srcId="{076B5E3A-D389-4DC0-A7E9-B147808EC3D6}" destId="{1B7683A9-7C53-4439-B94E-6A35E2F5463C}" srcOrd="0" destOrd="0" presId="urn:microsoft.com/office/officeart/2005/8/layout/target2"/>
    <dgm:cxn modelId="{9AEFE8FD-1B05-4667-BEE5-97BFEBC5C5B4}" srcId="{9D902A1B-9195-4C1B-9B00-BC97F359E739}" destId="{F3EF12E1-AC7E-4750-ADB2-9638166D637B}" srcOrd="3" destOrd="0" parTransId="{CF6DD2E6-5BAF-4C14-8D44-454D2605EB69}" sibTransId="{705B8FA3-A566-4782-AECA-FAEFF435EC35}"/>
    <dgm:cxn modelId="{B2A9CB66-CEC1-4E55-92B3-543D3F6D4BA7}" srcId="{6F97BE0B-71FA-40F6-9347-33CB85730B15}" destId="{9D902A1B-9195-4C1B-9B00-BC97F359E739}" srcOrd="0" destOrd="0" parTransId="{B571D84A-3060-47C3-9B30-FBF512318CD2}" sibTransId="{0728C6E0-626A-4DAA-8AA9-9A01252E506E}"/>
    <dgm:cxn modelId="{9B683AA9-5C81-4E51-8EBE-37653BB6B480}" type="presParOf" srcId="{66F369FD-F1A4-4CAF-BB56-FDC8C855F958}" destId="{4A3B05E3-FEB6-424D-B33B-00F462D24356}" srcOrd="0" destOrd="0" presId="urn:microsoft.com/office/officeart/2005/8/layout/target2"/>
    <dgm:cxn modelId="{09D69C9A-2223-41C5-A0A0-8BF69D90F7B9}" type="presParOf" srcId="{4A3B05E3-FEB6-424D-B33B-00F462D24356}" destId="{822AF6D6-A2E6-4981-9647-357B9607409C}" srcOrd="0" destOrd="0" presId="urn:microsoft.com/office/officeart/2005/8/layout/target2"/>
    <dgm:cxn modelId="{BBFCB0DF-16C4-4997-AD53-E4676560763F}" type="presParOf" srcId="{4A3B05E3-FEB6-424D-B33B-00F462D24356}" destId="{3A3EE943-E707-41D9-A64F-08F9DADD0432}" srcOrd="1" destOrd="0" presId="urn:microsoft.com/office/officeart/2005/8/layout/target2"/>
    <dgm:cxn modelId="{852ABC75-8AB7-44C6-932B-71B599364879}" type="presParOf" srcId="{3A3EE943-E707-41D9-A64F-08F9DADD0432}" destId="{1B7683A9-7C53-4439-B94E-6A35E2F5463C}" srcOrd="0" destOrd="0" presId="urn:microsoft.com/office/officeart/2005/8/layout/target2"/>
    <dgm:cxn modelId="{BC7DEA6E-7F86-4021-B78C-AA400B061DBA}" type="presParOf" srcId="{3A3EE943-E707-41D9-A64F-08F9DADD0432}" destId="{E7ABBB1D-5E9E-496E-A196-EB50568ECEC6}" srcOrd="1" destOrd="0" presId="urn:microsoft.com/office/officeart/2005/8/layout/target2"/>
    <dgm:cxn modelId="{251C88F7-7B6A-44A7-9CC5-4EC942B255F8}" type="presParOf" srcId="{3A3EE943-E707-41D9-A64F-08F9DADD0432}" destId="{3660E6CA-F648-4301-B7DF-5DC835DAC4A0}" srcOrd="2" destOrd="0" presId="urn:microsoft.com/office/officeart/2005/8/layout/target2"/>
    <dgm:cxn modelId="{6C13CFE6-CC9E-4B74-B0A5-AD24AEE217E7}" type="presParOf" srcId="{3A3EE943-E707-41D9-A64F-08F9DADD0432}" destId="{3452F1AB-4312-4F52-926B-3EEE5FE808FF}" srcOrd="3" destOrd="0" presId="urn:microsoft.com/office/officeart/2005/8/layout/target2"/>
    <dgm:cxn modelId="{CEAC9E2E-EFD3-4F91-8F08-23691B9DFC08}" type="presParOf" srcId="{3A3EE943-E707-41D9-A64F-08F9DADD0432}" destId="{FE0814D5-632D-49B9-8BA6-26BCF9414A2E}" srcOrd="4" destOrd="0" presId="urn:microsoft.com/office/officeart/2005/8/layout/target2"/>
    <dgm:cxn modelId="{B0CF6972-6548-403B-9146-C7AE6FAC8DF7}" type="presParOf" srcId="{3A3EE943-E707-41D9-A64F-08F9DADD0432}" destId="{0EECB721-EB61-4BCA-8ADE-3342CA571098}" srcOrd="5" destOrd="0" presId="urn:microsoft.com/office/officeart/2005/8/layout/target2"/>
    <dgm:cxn modelId="{EC162258-B8BB-43B7-915A-1B73109AF7DB}" type="presParOf" srcId="{3A3EE943-E707-41D9-A64F-08F9DADD0432}" destId="{8AC1E3B8-CEDB-4061-8890-3CB8007A0B12}" srcOrd="6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F97BE0B-71FA-40F6-9347-33CB85730B15}" type="doc">
      <dgm:prSet loTypeId="urn:microsoft.com/office/officeart/2005/8/layout/target2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6B5E3A-D389-4DC0-A7E9-B147808EC3D6}">
      <dgm:prSet phldrT="[Text]"/>
      <dgm:spPr/>
      <dgm:t>
        <a:bodyPr/>
        <a:lstStyle/>
        <a:p>
          <a:r>
            <a:rPr lang="en-AU" dirty="0" smtClean="0"/>
            <a:t>Safety is a clearly recognized value</a:t>
          </a:r>
          <a:endParaRPr lang="en-US" dirty="0"/>
        </a:p>
      </dgm:t>
    </dgm:pt>
    <dgm:pt modelId="{200D4DBF-C65E-4BA8-84DF-AA2707CED8AF}" type="parTrans" cxnId="{7F2BB1FB-E94B-4BFB-B644-D4C0C942754D}">
      <dgm:prSet/>
      <dgm:spPr/>
      <dgm:t>
        <a:bodyPr/>
        <a:lstStyle/>
        <a:p>
          <a:endParaRPr lang="en-US"/>
        </a:p>
      </dgm:t>
    </dgm:pt>
    <dgm:pt modelId="{024F1603-F5EF-4D18-8211-A35AC3C6882E}" type="sibTrans" cxnId="{7F2BB1FB-E94B-4BFB-B644-D4C0C942754D}">
      <dgm:prSet/>
      <dgm:spPr/>
      <dgm:t>
        <a:bodyPr/>
        <a:lstStyle/>
        <a:p>
          <a:endParaRPr lang="en-US"/>
        </a:p>
      </dgm:t>
    </dgm:pt>
    <dgm:pt modelId="{9D902A1B-9195-4C1B-9B00-BC97F359E739}">
      <dgm:prSet phldrT="[Text]"/>
      <dgm:spPr/>
      <dgm:t>
        <a:bodyPr/>
        <a:lstStyle/>
        <a:p>
          <a:r>
            <a:rPr lang="en-US" dirty="0" smtClean="0"/>
            <a:t>Safety Culture Attributes (IAEA)</a:t>
          </a:r>
          <a:endParaRPr lang="en-US" dirty="0"/>
        </a:p>
      </dgm:t>
    </dgm:pt>
    <dgm:pt modelId="{B571D84A-3060-47C3-9B30-FBF512318CD2}" type="parTrans" cxnId="{B2A9CB66-CEC1-4E55-92B3-543D3F6D4BA7}">
      <dgm:prSet/>
      <dgm:spPr/>
      <dgm:t>
        <a:bodyPr/>
        <a:lstStyle/>
        <a:p>
          <a:endParaRPr lang="en-US"/>
        </a:p>
      </dgm:t>
    </dgm:pt>
    <dgm:pt modelId="{0728C6E0-626A-4DAA-8AA9-9A01252E506E}" type="sibTrans" cxnId="{B2A9CB66-CEC1-4E55-92B3-543D3F6D4BA7}">
      <dgm:prSet/>
      <dgm:spPr/>
      <dgm:t>
        <a:bodyPr/>
        <a:lstStyle/>
        <a:p>
          <a:endParaRPr lang="en-US"/>
        </a:p>
      </dgm:t>
    </dgm:pt>
    <dgm:pt modelId="{DBDF4D2E-B548-4E70-8CA2-41005CE3B21C}">
      <dgm:prSet/>
      <dgm:spPr/>
      <dgm:t>
        <a:bodyPr/>
        <a:lstStyle/>
        <a:p>
          <a:r>
            <a:rPr lang="en-AU" dirty="0" smtClean="0"/>
            <a:t>Leadership for safety is clear</a:t>
          </a:r>
          <a:endParaRPr lang="en-US" dirty="0"/>
        </a:p>
      </dgm:t>
    </dgm:pt>
    <dgm:pt modelId="{4572F0E1-6218-48DD-9713-3E7770EA0C1F}" type="parTrans" cxnId="{CF6F8969-210D-4996-A3CA-048A8E7117B0}">
      <dgm:prSet/>
      <dgm:spPr/>
      <dgm:t>
        <a:bodyPr/>
        <a:lstStyle/>
        <a:p>
          <a:endParaRPr lang="en-US"/>
        </a:p>
      </dgm:t>
    </dgm:pt>
    <dgm:pt modelId="{63F47A83-D2C7-4A3A-B5A2-9BB52C2272A4}" type="sibTrans" cxnId="{CF6F8969-210D-4996-A3CA-048A8E7117B0}">
      <dgm:prSet/>
      <dgm:spPr/>
      <dgm:t>
        <a:bodyPr/>
        <a:lstStyle/>
        <a:p>
          <a:endParaRPr lang="en-US"/>
        </a:p>
      </dgm:t>
    </dgm:pt>
    <dgm:pt modelId="{FBBC06AB-17B1-4E86-A0C4-2211E00DC34E}">
      <dgm:prSet/>
      <dgm:spPr/>
      <dgm:t>
        <a:bodyPr/>
        <a:lstStyle/>
        <a:p>
          <a:r>
            <a:rPr lang="en-AU" dirty="0" smtClean="0"/>
            <a:t>Accountability for safety is clear</a:t>
          </a:r>
          <a:endParaRPr lang="en-US" dirty="0"/>
        </a:p>
      </dgm:t>
    </dgm:pt>
    <dgm:pt modelId="{B997DFF1-92A6-40F9-AB67-AB941B9BD1CB}" type="parTrans" cxnId="{3953493A-BAA2-47AA-9D29-0790A3FAFD70}">
      <dgm:prSet/>
      <dgm:spPr/>
      <dgm:t>
        <a:bodyPr/>
        <a:lstStyle/>
        <a:p>
          <a:endParaRPr lang="en-US"/>
        </a:p>
      </dgm:t>
    </dgm:pt>
    <dgm:pt modelId="{CEF2972B-2156-438F-8357-AF25BC5DAFA5}" type="sibTrans" cxnId="{3953493A-BAA2-47AA-9D29-0790A3FAFD70}">
      <dgm:prSet/>
      <dgm:spPr/>
      <dgm:t>
        <a:bodyPr/>
        <a:lstStyle/>
        <a:p>
          <a:endParaRPr lang="en-US"/>
        </a:p>
      </dgm:t>
    </dgm:pt>
    <dgm:pt modelId="{43A8C0F2-464C-4989-BA83-F7FE22E0C376}">
      <dgm:prSet/>
      <dgm:spPr/>
      <dgm:t>
        <a:bodyPr/>
        <a:lstStyle/>
        <a:p>
          <a:r>
            <a:rPr lang="en-AU" dirty="0" smtClean="0"/>
            <a:t>Safety is integrated into all activities</a:t>
          </a:r>
          <a:endParaRPr lang="en-US" dirty="0"/>
        </a:p>
      </dgm:t>
    </dgm:pt>
    <dgm:pt modelId="{F26991E6-7A08-4B15-8177-C61360CD0A30}" type="parTrans" cxnId="{D33C9762-044F-4798-8F12-2F9F920AAC7E}">
      <dgm:prSet/>
      <dgm:spPr/>
      <dgm:t>
        <a:bodyPr/>
        <a:lstStyle/>
        <a:p>
          <a:endParaRPr lang="en-US"/>
        </a:p>
      </dgm:t>
    </dgm:pt>
    <dgm:pt modelId="{E8A9DEE5-B7B2-4103-AFC9-C1134E4CEB6F}" type="sibTrans" cxnId="{D33C9762-044F-4798-8F12-2F9F920AAC7E}">
      <dgm:prSet/>
      <dgm:spPr/>
      <dgm:t>
        <a:bodyPr/>
        <a:lstStyle/>
        <a:p>
          <a:endParaRPr lang="en-US"/>
        </a:p>
      </dgm:t>
    </dgm:pt>
    <dgm:pt modelId="{91B528F7-3EE0-44E7-A7D6-77FDAD9E9BB4}">
      <dgm:prSet/>
      <dgm:spPr/>
      <dgm:t>
        <a:bodyPr/>
        <a:lstStyle/>
        <a:p>
          <a:r>
            <a:rPr lang="en-US" dirty="0" smtClean="0"/>
            <a:t>Safety is learning driven</a:t>
          </a:r>
          <a:endParaRPr lang="en-US" dirty="0"/>
        </a:p>
      </dgm:t>
    </dgm:pt>
    <dgm:pt modelId="{7131FC2A-512B-47EC-A48B-DB2BCA949C85}" type="parTrans" cxnId="{2E198B1E-88D8-4642-860B-AC6C24543C86}">
      <dgm:prSet/>
      <dgm:spPr/>
      <dgm:t>
        <a:bodyPr/>
        <a:lstStyle/>
        <a:p>
          <a:endParaRPr lang="en-US"/>
        </a:p>
      </dgm:t>
    </dgm:pt>
    <dgm:pt modelId="{5148BADA-876F-4005-A136-27F2F996477C}" type="sibTrans" cxnId="{2E198B1E-88D8-4642-860B-AC6C24543C86}">
      <dgm:prSet/>
      <dgm:spPr/>
      <dgm:t>
        <a:bodyPr/>
        <a:lstStyle/>
        <a:p>
          <a:endParaRPr lang="en-US"/>
        </a:p>
      </dgm:t>
    </dgm:pt>
    <dgm:pt modelId="{66F369FD-F1A4-4CAF-BB56-FDC8C855F958}" type="pres">
      <dgm:prSet presAssocID="{6F97BE0B-71FA-40F6-9347-33CB85730B15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A3B05E3-FEB6-424D-B33B-00F462D24356}" type="pres">
      <dgm:prSet presAssocID="{6F97BE0B-71FA-40F6-9347-33CB85730B15}" presName="outerBox" presStyleCnt="0"/>
      <dgm:spPr/>
    </dgm:pt>
    <dgm:pt modelId="{822AF6D6-A2E6-4981-9647-357B9607409C}" type="pres">
      <dgm:prSet presAssocID="{6F97BE0B-71FA-40F6-9347-33CB85730B15}" presName="outerBoxParent" presStyleLbl="node1" presStyleIdx="0" presStyleCnt="1" custLinFactY="-100000" custLinFactNeighborX="-12054" custLinFactNeighborY="-120700"/>
      <dgm:spPr/>
      <dgm:t>
        <a:bodyPr/>
        <a:lstStyle/>
        <a:p>
          <a:endParaRPr lang="en-US"/>
        </a:p>
      </dgm:t>
    </dgm:pt>
    <dgm:pt modelId="{3A3EE943-E707-41D9-A64F-08F9DADD0432}" type="pres">
      <dgm:prSet presAssocID="{6F97BE0B-71FA-40F6-9347-33CB85730B15}" presName="outerBoxChildren" presStyleCnt="0"/>
      <dgm:spPr/>
    </dgm:pt>
    <dgm:pt modelId="{1B7683A9-7C53-4439-B94E-6A35E2F5463C}" type="pres">
      <dgm:prSet presAssocID="{076B5E3A-D389-4DC0-A7E9-B147808EC3D6}" presName="oChild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ABBB1D-5E9E-496E-A196-EB50568ECEC6}" type="pres">
      <dgm:prSet presAssocID="{024F1603-F5EF-4D18-8211-A35AC3C6882E}" presName="outerSibTrans" presStyleCnt="0"/>
      <dgm:spPr/>
    </dgm:pt>
    <dgm:pt modelId="{BF539074-AD19-499C-8396-40BF69960B9E}" type="pres">
      <dgm:prSet presAssocID="{DBDF4D2E-B548-4E70-8CA2-41005CE3B21C}" presName="oChild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FD56B-B4D6-467B-B45C-ED59681FEA7D}" type="pres">
      <dgm:prSet presAssocID="{63F47A83-D2C7-4A3A-B5A2-9BB52C2272A4}" presName="outerSibTrans" presStyleCnt="0"/>
      <dgm:spPr/>
    </dgm:pt>
    <dgm:pt modelId="{E79320F4-E191-4BE8-ADDF-055BEA43252A}" type="pres">
      <dgm:prSet presAssocID="{FBBC06AB-17B1-4E86-A0C4-2211E00DC34E}" presName="oChild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7D203-88F2-468A-9975-F81912442D67}" type="pres">
      <dgm:prSet presAssocID="{CEF2972B-2156-438F-8357-AF25BC5DAFA5}" presName="outerSibTrans" presStyleCnt="0"/>
      <dgm:spPr/>
    </dgm:pt>
    <dgm:pt modelId="{E459E25A-3AD9-4E37-AD5D-788081F92926}" type="pres">
      <dgm:prSet presAssocID="{43A8C0F2-464C-4989-BA83-F7FE22E0C376}" presName="oChild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25439C-8102-4709-8C07-FA07B55F08D1}" type="pres">
      <dgm:prSet presAssocID="{E8A9DEE5-B7B2-4103-AFC9-C1134E4CEB6F}" presName="outerSibTrans" presStyleCnt="0"/>
      <dgm:spPr/>
    </dgm:pt>
    <dgm:pt modelId="{8AB2286D-F2AD-440B-8C6A-0C0E92E91491}" type="pres">
      <dgm:prSet presAssocID="{91B528F7-3EE0-44E7-A7D6-77FDAD9E9BB4}" presName="oChild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198B1E-88D8-4642-860B-AC6C24543C86}" srcId="{9D902A1B-9195-4C1B-9B00-BC97F359E739}" destId="{91B528F7-3EE0-44E7-A7D6-77FDAD9E9BB4}" srcOrd="4" destOrd="0" parTransId="{7131FC2A-512B-47EC-A48B-DB2BCA949C85}" sibTransId="{5148BADA-876F-4005-A136-27F2F996477C}"/>
    <dgm:cxn modelId="{3953493A-BAA2-47AA-9D29-0790A3FAFD70}" srcId="{9D902A1B-9195-4C1B-9B00-BC97F359E739}" destId="{FBBC06AB-17B1-4E86-A0C4-2211E00DC34E}" srcOrd="2" destOrd="0" parTransId="{B997DFF1-92A6-40F9-AB67-AB941B9BD1CB}" sibTransId="{CEF2972B-2156-438F-8357-AF25BC5DAFA5}"/>
    <dgm:cxn modelId="{ACF36FF6-554D-4B9C-A73C-A100C378A873}" type="presOf" srcId="{43A8C0F2-464C-4989-BA83-F7FE22E0C376}" destId="{E459E25A-3AD9-4E37-AD5D-788081F92926}" srcOrd="0" destOrd="0" presId="urn:microsoft.com/office/officeart/2005/8/layout/target2"/>
    <dgm:cxn modelId="{BAECF9EB-C2F5-484C-9683-C58E73F5230C}" type="presOf" srcId="{6F97BE0B-71FA-40F6-9347-33CB85730B15}" destId="{66F369FD-F1A4-4CAF-BB56-FDC8C855F958}" srcOrd="0" destOrd="0" presId="urn:microsoft.com/office/officeart/2005/8/layout/target2"/>
    <dgm:cxn modelId="{2C5487D5-8670-4218-86EF-4F6A96BDBD62}" type="presOf" srcId="{076B5E3A-D389-4DC0-A7E9-B147808EC3D6}" destId="{1B7683A9-7C53-4439-B94E-6A35E2F5463C}" srcOrd="0" destOrd="0" presId="urn:microsoft.com/office/officeart/2005/8/layout/target2"/>
    <dgm:cxn modelId="{332E6030-6147-4088-B1FB-6F28A2874F53}" type="presOf" srcId="{91B528F7-3EE0-44E7-A7D6-77FDAD9E9BB4}" destId="{8AB2286D-F2AD-440B-8C6A-0C0E92E91491}" srcOrd="0" destOrd="0" presId="urn:microsoft.com/office/officeart/2005/8/layout/target2"/>
    <dgm:cxn modelId="{B2A9CB66-CEC1-4E55-92B3-543D3F6D4BA7}" srcId="{6F97BE0B-71FA-40F6-9347-33CB85730B15}" destId="{9D902A1B-9195-4C1B-9B00-BC97F359E739}" srcOrd="0" destOrd="0" parTransId="{B571D84A-3060-47C3-9B30-FBF512318CD2}" sibTransId="{0728C6E0-626A-4DAA-8AA9-9A01252E506E}"/>
    <dgm:cxn modelId="{D33C9762-044F-4798-8F12-2F9F920AAC7E}" srcId="{9D902A1B-9195-4C1B-9B00-BC97F359E739}" destId="{43A8C0F2-464C-4989-BA83-F7FE22E0C376}" srcOrd="3" destOrd="0" parTransId="{F26991E6-7A08-4B15-8177-C61360CD0A30}" sibTransId="{E8A9DEE5-B7B2-4103-AFC9-C1134E4CEB6F}"/>
    <dgm:cxn modelId="{45649C11-86AB-45A8-A7BB-5EBFD5870547}" type="presOf" srcId="{DBDF4D2E-B548-4E70-8CA2-41005CE3B21C}" destId="{BF539074-AD19-499C-8396-40BF69960B9E}" srcOrd="0" destOrd="0" presId="urn:microsoft.com/office/officeart/2005/8/layout/target2"/>
    <dgm:cxn modelId="{DAB498ED-F200-4CEE-AD3A-72BB6240042D}" type="presOf" srcId="{FBBC06AB-17B1-4E86-A0C4-2211E00DC34E}" destId="{E79320F4-E191-4BE8-ADDF-055BEA43252A}" srcOrd="0" destOrd="0" presId="urn:microsoft.com/office/officeart/2005/8/layout/target2"/>
    <dgm:cxn modelId="{CF6F8969-210D-4996-A3CA-048A8E7117B0}" srcId="{9D902A1B-9195-4C1B-9B00-BC97F359E739}" destId="{DBDF4D2E-B548-4E70-8CA2-41005CE3B21C}" srcOrd="1" destOrd="0" parTransId="{4572F0E1-6218-48DD-9713-3E7770EA0C1F}" sibTransId="{63F47A83-D2C7-4A3A-B5A2-9BB52C2272A4}"/>
    <dgm:cxn modelId="{24CBDB2A-6C03-4495-9990-7F734DBA4585}" type="presOf" srcId="{9D902A1B-9195-4C1B-9B00-BC97F359E739}" destId="{822AF6D6-A2E6-4981-9647-357B9607409C}" srcOrd="0" destOrd="0" presId="urn:microsoft.com/office/officeart/2005/8/layout/target2"/>
    <dgm:cxn modelId="{7F2BB1FB-E94B-4BFB-B644-D4C0C942754D}" srcId="{9D902A1B-9195-4C1B-9B00-BC97F359E739}" destId="{076B5E3A-D389-4DC0-A7E9-B147808EC3D6}" srcOrd="0" destOrd="0" parTransId="{200D4DBF-C65E-4BA8-84DF-AA2707CED8AF}" sibTransId="{024F1603-F5EF-4D18-8211-A35AC3C6882E}"/>
    <dgm:cxn modelId="{EA770C67-F7EB-408A-BB6C-1AFD8EE9B225}" type="presParOf" srcId="{66F369FD-F1A4-4CAF-BB56-FDC8C855F958}" destId="{4A3B05E3-FEB6-424D-B33B-00F462D24356}" srcOrd="0" destOrd="0" presId="urn:microsoft.com/office/officeart/2005/8/layout/target2"/>
    <dgm:cxn modelId="{75949ECC-B06D-40F3-8367-2008C7860632}" type="presParOf" srcId="{4A3B05E3-FEB6-424D-B33B-00F462D24356}" destId="{822AF6D6-A2E6-4981-9647-357B9607409C}" srcOrd="0" destOrd="0" presId="urn:microsoft.com/office/officeart/2005/8/layout/target2"/>
    <dgm:cxn modelId="{00ECE06F-6899-45F3-B522-7379853BBCEA}" type="presParOf" srcId="{4A3B05E3-FEB6-424D-B33B-00F462D24356}" destId="{3A3EE943-E707-41D9-A64F-08F9DADD0432}" srcOrd="1" destOrd="0" presId="urn:microsoft.com/office/officeart/2005/8/layout/target2"/>
    <dgm:cxn modelId="{8F3C8FE9-A4A6-4ED0-9525-25996C25263F}" type="presParOf" srcId="{3A3EE943-E707-41D9-A64F-08F9DADD0432}" destId="{1B7683A9-7C53-4439-B94E-6A35E2F5463C}" srcOrd="0" destOrd="0" presId="urn:microsoft.com/office/officeart/2005/8/layout/target2"/>
    <dgm:cxn modelId="{1889611E-BCB4-4E6C-80A7-65C01F211C60}" type="presParOf" srcId="{3A3EE943-E707-41D9-A64F-08F9DADD0432}" destId="{E7ABBB1D-5E9E-496E-A196-EB50568ECEC6}" srcOrd="1" destOrd="0" presId="urn:microsoft.com/office/officeart/2005/8/layout/target2"/>
    <dgm:cxn modelId="{5E80B333-B9D5-40B9-BA53-142C0C7D5A82}" type="presParOf" srcId="{3A3EE943-E707-41D9-A64F-08F9DADD0432}" destId="{BF539074-AD19-499C-8396-40BF69960B9E}" srcOrd="2" destOrd="0" presId="urn:microsoft.com/office/officeart/2005/8/layout/target2"/>
    <dgm:cxn modelId="{A2C26D3C-E6CA-4DA6-A626-A8DF25797B51}" type="presParOf" srcId="{3A3EE943-E707-41D9-A64F-08F9DADD0432}" destId="{D64FD56B-B4D6-467B-B45C-ED59681FEA7D}" srcOrd="3" destOrd="0" presId="urn:microsoft.com/office/officeart/2005/8/layout/target2"/>
    <dgm:cxn modelId="{36508D85-5E56-4B64-B691-A77AC02E5076}" type="presParOf" srcId="{3A3EE943-E707-41D9-A64F-08F9DADD0432}" destId="{E79320F4-E191-4BE8-ADDF-055BEA43252A}" srcOrd="4" destOrd="0" presId="urn:microsoft.com/office/officeart/2005/8/layout/target2"/>
    <dgm:cxn modelId="{7A6CDDCB-067E-4CC1-8BD7-DC6888661A24}" type="presParOf" srcId="{3A3EE943-E707-41D9-A64F-08F9DADD0432}" destId="{A477D203-88F2-468A-9975-F81912442D67}" srcOrd="5" destOrd="0" presId="urn:microsoft.com/office/officeart/2005/8/layout/target2"/>
    <dgm:cxn modelId="{8C7A0695-3743-4578-9833-BE6127722F9C}" type="presParOf" srcId="{3A3EE943-E707-41D9-A64F-08F9DADD0432}" destId="{E459E25A-3AD9-4E37-AD5D-788081F92926}" srcOrd="6" destOrd="0" presId="urn:microsoft.com/office/officeart/2005/8/layout/target2"/>
    <dgm:cxn modelId="{092D288C-1909-401D-BF73-A7795339D125}" type="presParOf" srcId="{3A3EE943-E707-41D9-A64F-08F9DADD0432}" destId="{F425439C-8102-4709-8C07-FA07B55F08D1}" srcOrd="7" destOrd="0" presId="urn:microsoft.com/office/officeart/2005/8/layout/target2"/>
    <dgm:cxn modelId="{AD472F38-FFEA-4594-A9FD-8A41AA5522AC}" type="presParOf" srcId="{3A3EE943-E707-41D9-A64F-08F9DADD0432}" destId="{8AB2286D-F2AD-440B-8C6A-0C0E92E91491}" srcOrd="8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A7BD8-9C0D-4289-91FA-827C73F835A7}">
      <dsp:nvSpPr>
        <dsp:cNvPr id="0" name=""/>
        <dsp:cNvSpPr/>
      </dsp:nvSpPr>
      <dsp:spPr>
        <a:xfrm>
          <a:off x="3074289" y="3402"/>
          <a:ext cx="1687320" cy="1096758"/>
        </a:xfrm>
        <a:prstGeom prst="roundRect">
          <a:avLst/>
        </a:prstGeom>
        <a:solidFill>
          <a:srgbClr val="A097A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Set Regulatory Priority</a:t>
          </a:r>
          <a:endParaRPr lang="en-US" sz="2000" kern="1200" dirty="0"/>
        </a:p>
      </dsp:txBody>
      <dsp:txXfrm>
        <a:off x="3127828" y="56941"/>
        <a:ext cx="1580242" cy="989680"/>
      </dsp:txXfrm>
    </dsp:sp>
    <dsp:sp modelId="{5B6CBFBC-4685-4121-914C-C0B94D5D0019}">
      <dsp:nvSpPr>
        <dsp:cNvPr id="0" name=""/>
        <dsp:cNvSpPr/>
      </dsp:nvSpPr>
      <dsp:spPr>
        <a:xfrm>
          <a:off x="1725031" y="551781"/>
          <a:ext cx="4385837" cy="4385837"/>
        </a:xfrm>
        <a:custGeom>
          <a:avLst/>
          <a:gdLst/>
          <a:ahLst/>
          <a:cxnLst/>
          <a:rect l="0" t="0" r="0" b="0"/>
          <a:pathLst>
            <a:path>
              <a:moveTo>
                <a:pt x="3263041" y="278831"/>
              </a:moveTo>
              <a:arcTo wR="2192918" hR="2192918" stAng="17952514" swAng="121300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BBA35-D501-45C7-9D8F-CD5DC31484C0}">
      <dsp:nvSpPr>
        <dsp:cNvPr id="0" name=""/>
        <dsp:cNvSpPr/>
      </dsp:nvSpPr>
      <dsp:spPr>
        <a:xfrm>
          <a:off x="5159879" y="1518672"/>
          <a:ext cx="1687320" cy="1096758"/>
        </a:xfrm>
        <a:prstGeom prst="roundRect">
          <a:avLst/>
        </a:prstGeom>
        <a:solidFill>
          <a:srgbClr val="876BA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Schedule Inspection</a:t>
          </a:r>
          <a:endParaRPr lang="en-US" sz="2000" kern="1200" dirty="0"/>
        </a:p>
      </dsp:txBody>
      <dsp:txXfrm>
        <a:off x="5213418" y="1572211"/>
        <a:ext cx="1580242" cy="989680"/>
      </dsp:txXfrm>
    </dsp:sp>
    <dsp:sp modelId="{31D0A7AB-57C7-4C68-B859-804AF0856515}">
      <dsp:nvSpPr>
        <dsp:cNvPr id="0" name=""/>
        <dsp:cNvSpPr/>
      </dsp:nvSpPr>
      <dsp:spPr>
        <a:xfrm>
          <a:off x="1725031" y="551781"/>
          <a:ext cx="4385837" cy="4385837"/>
        </a:xfrm>
        <a:custGeom>
          <a:avLst/>
          <a:gdLst/>
          <a:ahLst/>
          <a:cxnLst/>
          <a:rect l="0" t="0" r="0" b="0"/>
          <a:pathLst>
            <a:path>
              <a:moveTo>
                <a:pt x="4380598" y="2344413"/>
              </a:moveTo>
              <a:arcTo wR="2192918" hR="2192918" stAng="21837681" swAng="13608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716C4-C096-48DE-A4B2-928AD45D3571}">
      <dsp:nvSpPr>
        <dsp:cNvPr id="0" name=""/>
        <dsp:cNvSpPr/>
      </dsp:nvSpPr>
      <dsp:spPr>
        <a:xfrm>
          <a:off x="4363255" y="3970429"/>
          <a:ext cx="1687320" cy="1096758"/>
        </a:xfrm>
        <a:prstGeom prst="roundRect">
          <a:avLst/>
        </a:prstGeom>
        <a:solidFill>
          <a:srgbClr val="7145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Plan and Request Docs</a:t>
          </a:r>
          <a:endParaRPr lang="en-US" sz="2000" kern="1200" dirty="0"/>
        </a:p>
      </dsp:txBody>
      <dsp:txXfrm>
        <a:off x="4416794" y="4023968"/>
        <a:ext cx="1580242" cy="989680"/>
      </dsp:txXfrm>
    </dsp:sp>
    <dsp:sp modelId="{78F9C750-8C38-4DB4-8707-3C76CEFC29E7}">
      <dsp:nvSpPr>
        <dsp:cNvPr id="0" name=""/>
        <dsp:cNvSpPr/>
      </dsp:nvSpPr>
      <dsp:spPr>
        <a:xfrm>
          <a:off x="1725031" y="551781"/>
          <a:ext cx="4385837" cy="4385837"/>
        </a:xfrm>
        <a:custGeom>
          <a:avLst/>
          <a:gdLst/>
          <a:ahLst/>
          <a:cxnLst/>
          <a:rect l="0" t="0" r="0" b="0"/>
          <a:pathLst>
            <a:path>
              <a:moveTo>
                <a:pt x="2462536" y="4369199"/>
              </a:moveTo>
              <a:arcTo wR="2192918" hR="2192918" stAng="4976259" swAng="8474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77D187-9AFC-4AC5-9338-FE190D9FC271}">
      <dsp:nvSpPr>
        <dsp:cNvPr id="0" name=""/>
        <dsp:cNvSpPr/>
      </dsp:nvSpPr>
      <dsp:spPr>
        <a:xfrm>
          <a:off x="1785324" y="3970429"/>
          <a:ext cx="1687320" cy="1096758"/>
        </a:xfrm>
        <a:prstGeom prst="roundRect">
          <a:avLst/>
        </a:prstGeom>
        <a:solidFill>
          <a:srgbClr val="5C2B8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Inspection</a:t>
          </a:r>
          <a:endParaRPr lang="en-US" sz="2000" kern="1200" dirty="0"/>
        </a:p>
      </dsp:txBody>
      <dsp:txXfrm>
        <a:off x="1838863" y="4023968"/>
        <a:ext cx="1580242" cy="989680"/>
      </dsp:txXfrm>
    </dsp:sp>
    <dsp:sp modelId="{A6336119-A0C8-4E27-A9A3-45902DC82E24}">
      <dsp:nvSpPr>
        <dsp:cNvPr id="0" name=""/>
        <dsp:cNvSpPr/>
      </dsp:nvSpPr>
      <dsp:spPr>
        <a:xfrm>
          <a:off x="1725031" y="551781"/>
          <a:ext cx="4385837" cy="4385837"/>
        </a:xfrm>
        <a:custGeom>
          <a:avLst/>
          <a:gdLst/>
          <a:ahLst/>
          <a:cxnLst/>
          <a:rect l="0" t="0" r="0" b="0"/>
          <a:pathLst>
            <a:path>
              <a:moveTo>
                <a:pt x="232836" y="3176265"/>
              </a:moveTo>
              <a:arcTo wR="2192918" hR="2192918" stAng="9201461" swAng="13608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679F9-4A37-457E-9581-AF66A1E13780}">
      <dsp:nvSpPr>
        <dsp:cNvPr id="0" name=""/>
        <dsp:cNvSpPr/>
      </dsp:nvSpPr>
      <dsp:spPr>
        <a:xfrm>
          <a:off x="988700" y="1518672"/>
          <a:ext cx="1687320" cy="10967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Inspection Outcomes</a:t>
          </a:r>
          <a:endParaRPr lang="en-US" sz="2000" kern="1200" dirty="0"/>
        </a:p>
      </dsp:txBody>
      <dsp:txXfrm>
        <a:off x="1042239" y="1572211"/>
        <a:ext cx="1580242" cy="989680"/>
      </dsp:txXfrm>
    </dsp:sp>
    <dsp:sp modelId="{84230925-D610-43AA-B625-EB4F5E5F5F3E}">
      <dsp:nvSpPr>
        <dsp:cNvPr id="0" name=""/>
        <dsp:cNvSpPr/>
      </dsp:nvSpPr>
      <dsp:spPr>
        <a:xfrm>
          <a:off x="1725031" y="551781"/>
          <a:ext cx="4385837" cy="4385837"/>
        </a:xfrm>
        <a:custGeom>
          <a:avLst/>
          <a:gdLst/>
          <a:ahLst/>
          <a:cxnLst/>
          <a:rect l="0" t="0" r="0" b="0"/>
          <a:pathLst>
            <a:path>
              <a:moveTo>
                <a:pt x="527269" y="766557"/>
              </a:moveTo>
              <a:arcTo wR="2192918" hR="2192918" stAng="13234485" swAng="121300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1EDE2-EA57-495D-920B-AD9CF4EB7A82}">
      <dsp:nvSpPr>
        <dsp:cNvPr id="0" name=""/>
        <dsp:cNvSpPr/>
      </dsp:nvSpPr>
      <dsp:spPr>
        <a:xfrm>
          <a:off x="0" y="23193"/>
          <a:ext cx="2838450" cy="505440"/>
        </a:xfrm>
        <a:prstGeom prst="roundRect">
          <a:avLst/>
        </a:prstGeom>
        <a:gradFill flip="none" rotWithShape="0">
          <a:gsLst>
            <a:gs pos="0">
              <a:schemeClr val="tx2">
                <a:tint val="66000"/>
                <a:satMod val="160000"/>
              </a:schemeClr>
            </a:gs>
            <a:gs pos="50000">
              <a:schemeClr val="tx2">
                <a:tint val="44500"/>
                <a:satMod val="160000"/>
              </a:schemeClr>
            </a:gs>
            <a:gs pos="100000">
              <a:schemeClr val="tx2">
                <a:tint val="23500"/>
                <a:satMod val="160000"/>
              </a:schemeClr>
            </a:gs>
          </a:gsLst>
          <a:lin ang="0" scaled="1"/>
          <a:tileRect/>
        </a:gra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GP</a:t>
          </a:r>
          <a:endParaRPr lang="en-US" sz="1800" kern="1200" dirty="0"/>
        </a:p>
      </dsp:txBody>
      <dsp:txXfrm>
        <a:off x="24674" y="47867"/>
        <a:ext cx="2789102" cy="456092"/>
      </dsp:txXfrm>
    </dsp:sp>
    <dsp:sp modelId="{F1EBCFB1-DF80-41F8-9DBA-02357D70695D}">
      <dsp:nvSpPr>
        <dsp:cNvPr id="0" name=""/>
        <dsp:cNvSpPr/>
      </dsp:nvSpPr>
      <dsp:spPr>
        <a:xfrm>
          <a:off x="0" y="528633"/>
          <a:ext cx="283845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121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Good Practice</a:t>
          </a:r>
          <a:endParaRPr lang="en-US" sz="2400" kern="1200" dirty="0"/>
        </a:p>
      </dsp:txBody>
      <dsp:txXfrm>
        <a:off x="0" y="528633"/>
        <a:ext cx="2838450" cy="447120"/>
      </dsp:txXfrm>
    </dsp:sp>
    <dsp:sp modelId="{5C26FDD0-EECC-43BF-9D50-C790E59DC1EF}">
      <dsp:nvSpPr>
        <dsp:cNvPr id="0" name=""/>
        <dsp:cNvSpPr/>
      </dsp:nvSpPr>
      <dsp:spPr>
        <a:xfrm>
          <a:off x="0" y="975753"/>
          <a:ext cx="2838450" cy="505440"/>
        </a:xfrm>
        <a:prstGeom prst="roundRect">
          <a:avLst/>
        </a:prstGeom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AFI</a:t>
          </a:r>
          <a:endParaRPr lang="en-US" sz="1800" kern="1200" dirty="0"/>
        </a:p>
      </dsp:txBody>
      <dsp:txXfrm>
        <a:off x="24674" y="1000427"/>
        <a:ext cx="2789102" cy="456092"/>
      </dsp:txXfrm>
    </dsp:sp>
    <dsp:sp modelId="{344F6732-C34D-4C24-B04F-FAADD830BE8C}">
      <dsp:nvSpPr>
        <dsp:cNvPr id="0" name=""/>
        <dsp:cNvSpPr/>
      </dsp:nvSpPr>
      <dsp:spPr>
        <a:xfrm>
          <a:off x="0" y="1481193"/>
          <a:ext cx="2838450" cy="740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121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Area For Improvement</a:t>
          </a:r>
          <a:endParaRPr lang="en-US" sz="2400" kern="1200" dirty="0"/>
        </a:p>
      </dsp:txBody>
      <dsp:txXfrm>
        <a:off x="0" y="1481193"/>
        <a:ext cx="2838450" cy="740542"/>
      </dsp:txXfrm>
    </dsp:sp>
    <dsp:sp modelId="{8C4C1568-D4DA-4A77-A9E5-008711AD9CD7}">
      <dsp:nvSpPr>
        <dsp:cNvPr id="0" name=""/>
        <dsp:cNvSpPr/>
      </dsp:nvSpPr>
      <dsp:spPr>
        <a:xfrm>
          <a:off x="0" y="2221736"/>
          <a:ext cx="2838450" cy="505440"/>
        </a:xfrm>
        <a:prstGeom prst="roundRect">
          <a:avLst/>
        </a:prstGeom>
        <a:gradFill flip="none" rotWithShape="0">
          <a:gsLst>
            <a:gs pos="0">
              <a:schemeClr val="accent2">
                <a:tint val="66000"/>
                <a:satMod val="160000"/>
              </a:schemeClr>
            </a:gs>
            <a:gs pos="50000">
              <a:schemeClr val="accent2">
                <a:tint val="44500"/>
                <a:satMod val="160000"/>
              </a:schemeClr>
            </a:gs>
            <a:gs pos="100000">
              <a:schemeClr val="accent2">
                <a:tint val="23500"/>
                <a:satMod val="160000"/>
              </a:schemeClr>
            </a:gs>
          </a:gsLst>
          <a:lin ang="0" scaled="1"/>
          <a:tileRect/>
        </a:gra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PNC</a:t>
          </a:r>
          <a:endParaRPr lang="en-US" sz="1800" kern="1200" dirty="0"/>
        </a:p>
      </dsp:txBody>
      <dsp:txXfrm>
        <a:off x="24674" y="2246410"/>
        <a:ext cx="2789102" cy="456092"/>
      </dsp:txXfrm>
    </dsp:sp>
    <dsp:sp modelId="{44541B70-61D8-41BD-92D5-93E34DFA3C36}">
      <dsp:nvSpPr>
        <dsp:cNvPr id="0" name=""/>
        <dsp:cNvSpPr/>
      </dsp:nvSpPr>
      <dsp:spPr>
        <a:xfrm>
          <a:off x="0" y="2727176"/>
          <a:ext cx="2838450" cy="740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121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Potential Non-Compliance</a:t>
          </a:r>
          <a:endParaRPr lang="en-US" sz="2400" kern="1200" dirty="0"/>
        </a:p>
      </dsp:txBody>
      <dsp:txXfrm>
        <a:off x="0" y="2727176"/>
        <a:ext cx="2838450" cy="7405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1EE835-616E-41AC-B7EF-D37A6C54CF39}">
      <dsp:nvSpPr>
        <dsp:cNvPr id="0" name=""/>
        <dsp:cNvSpPr/>
      </dsp:nvSpPr>
      <dsp:spPr>
        <a:xfrm>
          <a:off x="8070420" y="3387273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D292B46-6405-4F90-A78D-7E74FB6EEF97}">
      <dsp:nvSpPr>
        <dsp:cNvPr id="0" name=""/>
        <dsp:cNvSpPr/>
      </dsp:nvSpPr>
      <dsp:spPr>
        <a:xfrm>
          <a:off x="7643708" y="3387273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A6716A-61C7-4CC5-9345-EBB1B6D2B974}">
      <dsp:nvSpPr>
        <dsp:cNvPr id="0" name=""/>
        <dsp:cNvSpPr/>
      </dsp:nvSpPr>
      <dsp:spPr>
        <a:xfrm>
          <a:off x="7216996" y="3387273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607A91-8FF3-4121-8F0A-98469C120F3E}">
      <dsp:nvSpPr>
        <dsp:cNvPr id="0" name=""/>
        <dsp:cNvSpPr/>
      </dsp:nvSpPr>
      <dsp:spPr>
        <a:xfrm>
          <a:off x="6791095" y="3387273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50103A7-6184-42BF-BDBE-1F97971765DF}">
      <dsp:nvSpPr>
        <dsp:cNvPr id="0" name=""/>
        <dsp:cNvSpPr/>
      </dsp:nvSpPr>
      <dsp:spPr>
        <a:xfrm>
          <a:off x="6364383" y="3387273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25B6F0-3BBF-46D1-925A-9012835F037A}">
      <dsp:nvSpPr>
        <dsp:cNvPr id="0" name=""/>
        <dsp:cNvSpPr/>
      </dsp:nvSpPr>
      <dsp:spPr>
        <a:xfrm>
          <a:off x="5704845" y="3270579"/>
          <a:ext cx="465651" cy="4661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155E412-8B50-40F7-974E-37A7D61DA2DD}">
      <dsp:nvSpPr>
        <dsp:cNvPr id="0" name=""/>
        <dsp:cNvSpPr/>
      </dsp:nvSpPr>
      <dsp:spPr>
        <a:xfrm>
          <a:off x="7690760" y="2905833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71E0F67-FBC6-4F24-895B-B316ED236118}">
      <dsp:nvSpPr>
        <dsp:cNvPr id="0" name=""/>
        <dsp:cNvSpPr/>
      </dsp:nvSpPr>
      <dsp:spPr>
        <a:xfrm>
          <a:off x="7690760" y="3871769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014F7F3-7FE6-40F6-A6FF-6D14DBF6031B}">
      <dsp:nvSpPr>
        <dsp:cNvPr id="0" name=""/>
        <dsp:cNvSpPr/>
      </dsp:nvSpPr>
      <dsp:spPr>
        <a:xfrm>
          <a:off x="7898437" y="3115394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B9291A2-DEC7-4309-9EB7-445F3ABA2992}">
      <dsp:nvSpPr>
        <dsp:cNvPr id="0" name=""/>
        <dsp:cNvSpPr/>
      </dsp:nvSpPr>
      <dsp:spPr>
        <a:xfrm>
          <a:off x="7912228" y="3664040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378A99-C73F-46CA-AD77-1661D89B9C01}">
      <dsp:nvSpPr>
        <dsp:cNvPr id="0" name=""/>
        <dsp:cNvSpPr/>
      </dsp:nvSpPr>
      <dsp:spPr>
        <a:xfrm>
          <a:off x="3154309" y="2324805"/>
          <a:ext cx="2357461" cy="23577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Safety Culture Attributes</a:t>
          </a:r>
          <a:endParaRPr lang="en-US" sz="3000" kern="1200" dirty="0"/>
        </a:p>
      </dsp:txBody>
      <dsp:txXfrm>
        <a:off x="3499551" y="2670084"/>
        <a:ext cx="1666977" cy="1667156"/>
      </dsp:txXfrm>
    </dsp:sp>
    <dsp:sp modelId="{64434635-43BF-409F-86CF-F03C3EAB6ACC}">
      <dsp:nvSpPr>
        <dsp:cNvPr id="0" name=""/>
        <dsp:cNvSpPr/>
      </dsp:nvSpPr>
      <dsp:spPr>
        <a:xfrm>
          <a:off x="4100214" y="1679626"/>
          <a:ext cx="465651" cy="4661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DDD3446-6B42-40B6-99F9-939A76E48B8B}">
      <dsp:nvSpPr>
        <dsp:cNvPr id="0" name=""/>
        <dsp:cNvSpPr/>
      </dsp:nvSpPr>
      <dsp:spPr>
        <a:xfrm>
          <a:off x="3807356" y="1402859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83948D7-977C-4BD4-9F07-429D296E9E81}">
      <dsp:nvSpPr>
        <dsp:cNvPr id="0" name=""/>
        <dsp:cNvSpPr/>
      </dsp:nvSpPr>
      <dsp:spPr>
        <a:xfrm>
          <a:off x="3479616" y="1061329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4344405-EBFD-4EC2-ADCE-21206D71AAAB}">
      <dsp:nvSpPr>
        <dsp:cNvPr id="0" name=""/>
        <dsp:cNvSpPr/>
      </dsp:nvSpPr>
      <dsp:spPr>
        <a:xfrm>
          <a:off x="3154309" y="771121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B89E310-0CC8-4FE4-B631-9725B9A45CE6}">
      <dsp:nvSpPr>
        <dsp:cNvPr id="0" name=""/>
        <dsp:cNvSpPr/>
      </dsp:nvSpPr>
      <dsp:spPr>
        <a:xfrm>
          <a:off x="2657019" y="771121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B3CF7DD-9A72-4959-9D7A-8CCE88AE76EC}">
      <dsp:nvSpPr>
        <dsp:cNvPr id="0" name=""/>
        <dsp:cNvSpPr/>
      </dsp:nvSpPr>
      <dsp:spPr>
        <a:xfrm>
          <a:off x="2158918" y="771121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D92A0B-A51B-4607-9D5E-FFBB8D928CCD}">
      <dsp:nvSpPr>
        <dsp:cNvPr id="0" name=""/>
        <dsp:cNvSpPr/>
      </dsp:nvSpPr>
      <dsp:spPr>
        <a:xfrm>
          <a:off x="1661628" y="771121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3C88A7-236D-47B2-9544-1A21713B7D18}">
      <dsp:nvSpPr>
        <dsp:cNvPr id="0" name=""/>
        <dsp:cNvSpPr/>
      </dsp:nvSpPr>
      <dsp:spPr>
        <a:xfrm>
          <a:off x="1164338" y="771121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0FF681-4299-463B-BF9A-4A21EC8F9EB3}">
      <dsp:nvSpPr>
        <dsp:cNvPr id="0" name=""/>
        <dsp:cNvSpPr/>
      </dsp:nvSpPr>
      <dsp:spPr>
        <a:xfrm>
          <a:off x="667048" y="771121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9189C80-7BEC-4E0E-8F83-B1BAB2E01EC9}">
      <dsp:nvSpPr>
        <dsp:cNvPr id="0" name=""/>
        <dsp:cNvSpPr/>
      </dsp:nvSpPr>
      <dsp:spPr>
        <a:xfrm>
          <a:off x="140940" y="0"/>
          <a:ext cx="4032766" cy="599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/>
            <a:t>Safety is a clearly </a:t>
          </a:r>
          <a:r>
            <a:rPr lang="en-AU" sz="2100" b="1" kern="1200" dirty="0" smtClean="0"/>
            <a:t>recognized value</a:t>
          </a:r>
          <a:endParaRPr lang="en-US" sz="2100" b="1" kern="1200" dirty="0"/>
        </a:p>
      </dsp:txBody>
      <dsp:txXfrm>
        <a:off x="140940" y="0"/>
        <a:ext cx="4032766" cy="599356"/>
      </dsp:txXfrm>
    </dsp:sp>
    <dsp:sp modelId="{BD84144D-0B8C-4DAA-9EBD-505B0361D83C}">
      <dsp:nvSpPr>
        <dsp:cNvPr id="0" name=""/>
        <dsp:cNvSpPr/>
      </dsp:nvSpPr>
      <dsp:spPr>
        <a:xfrm>
          <a:off x="2978270" y="2123797"/>
          <a:ext cx="465651" cy="4661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E1A2F5A-D6EB-427E-B3D1-4ED2F9CA24AE}">
      <dsp:nvSpPr>
        <dsp:cNvPr id="0" name=""/>
        <dsp:cNvSpPr/>
      </dsp:nvSpPr>
      <dsp:spPr>
        <a:xfrm>
          <a:off x="2679734" y="187757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7A3E1AD-E035-48A6-BB58-DBAF57F13D3F}">
      <dsp:nvSpPr>
        <dsp:cNvPr id="0" name=""/>
        <dsp:cNvSpPr/>
      </dsp:nvSpPr>
      <dsp:spPr>
        <a:xfrm>
          <a:off x="2182444" y="187757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099FB5-C243-44BA-AE04-D4E088291E7B}">
      <dsp:nvSpPr>
        <dsp:cNvPr id="0" name=""/>
        <dsp:cNvSpPr/>
      </dsp:nvSpPr>
      <dsp:spPr>
        <a:xfrm>
          <a:off x="1685154" y="187757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317FCB-226A-4F71-A7D8-A61A4619FEAE}">
      <dsp:nvSpPr>
        <dsp:cNvPr id="0" name=""/>
        <dsp:cNvSpPr/>
      </dsp:nvSpPr>
      <dsp:spPr>
        <a:xfrm>
          <a:off x="1187864" y="187757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F34C67-1961-486B-A185-C639266048B8}">
      <dsp:nvSpPr>
        <dsp:cNvPr id="0" name=""/>
        <dsp:cNvSpPr/>
      </dsp:nvSpPr>
      <dsp:spPr>
        <a:xfrm>
          <a:off x="689763" y="187757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88E0C0D-D8C6-4274-BB2C-6B99A2A2DC49}">
      <dsp:nvSpPr>
        <dsp:cNvPr id="0" name=""/>
        <dsp:cNvSpPr/>
      </dsp:nvSpPr>
      <dsp:spPr>
        <a:xfrm>
          <a:off x="192473" y="187757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6C04D09-60EE-4D9A-A6C5-A71C71A8115A}">
      <dsp:nvSpPr>
        <dsp:cNvPr id="0" name=""/>
        <dsp:cNvSpPr/>
      </dsp:nvSpPr>
      <dsp:spPr>
        <a:xfrm>
          <a:off x="123594" y="1124601"/>
          <a:ext cx="3103020" cy="599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b="1" kern="1200" dirty="0" smtClean="0"/>
            <a:t>Leadership</a:t>
          </a:r>
          <a:r>
            <a:rPr lang="en-AU" sz="2100" kern="1200" dirty="0" smtClean="0"/>
            <a:t> for safety is clear</a:t>
          </a:r>
          <a:endParaRPr lang="en-US" sz="2100" kern="1200" dirty="0"/>
        </a:p>
      </dsp:txBody>
      <dsp:txXfrm>
        <a:off x="123594" y="1124601"/>
        <a:ext cx="3103020" cy="599356"/>
      </dsp:txXfrm>
    </dsp:sp>
    <dsp:sp modelId="{6E328D98-6E94-47D6-AF52-F3DBB504C678}">
      <dsp:nvSpPr>
        <dsp:cNvPr id="0" name=""/>
        <dsp:cNvSpPr/>
      </dsp:nvSpPr>
      <dsp:spPr>
        <a:xfrm>
          <a:off x="2494771" y="3270579"/>
          <a:ext cx="465651" cy="4661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0295A4-0F44-4397-938E-FE21454BA6C6}">
      <dsp:nvSpPr>
        <dsp:cNvPr id="0" name=""/>
        <dsp:cNvSpPr/>
      </dsp:nvSpPr>
      <dsp:spPr>
        <a:xfrm>
          <a:off x="2033987" y="3387273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77F63C2-57CC-48FE-8DD5-CC8A2E6824CB}">
      <dsp:nvSpPr>
        <dsp:cNvPr id="0" name=""/>
        <dsp:cNvSpPr/>
      </dsp:nvSpPr>
      <dsp:spPr>
        <a:xfrm>
          <a:off x="1574014" y="3387273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2726A97-67D7-4CC3-8D82-18250758ED35}">
      <dsp:nvSpPr>
        <dsp:cNvPr id="0" name=""/>
        <dsp:cNvSpPr/>
      </dsp:nvSpPr>
      <dsp:spPr>
        <a:xfrm>
          <a:off x="1113230" y="3387273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D5AD36D-F85D-4754-AD49-F82FBB4499A2}">
      <dsp:nvSpPr>
        <dsp:cNvPr id="0" name=""/>
        <dsp:cNvSpPr/>
      </dsp:nvSpPr>
      <dsp:spPr>
        <a:xfrm>
          <a:off x="653257" y="3387273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68C3C5-BE83-41A6-8F58-C318938DDB9F}">
      <dsp:nvSpPr>
        <dsp:cNvPr id="0" name=""/>
        <dsp:cNvSpPr/>
      </dsp:nvSpPr>
      <dsp:spPr>
        <a:xfrm>
          <a:off x="192473" y="3387273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C50A9C8-3326-417F-908C-D7575A0A9203}">
      <dsp:nvSpPr>
        <dsp:cNvPr id="0" name=""/>
        <dsp:cNvSpPr/>
      </dsp:nvSpPr>
      <dsp:spPr>
        <a:xfrm>
          <a:off x="120775" y="2464400"/>
          <a:ext cx="2153176" cy="599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b="1" kern="1200" dirty="0" smtClean="0"/>
            <a:t>Accountability</a:t>
          </a:r>
          <a:r>
            <a:rPr lang="en-AU" sz="2100" kern="1200" dirty="0" smtClean="0"/>
            <a:t> for safety is clear</a:t>
          </a:r>
          <a:endParaRPr lang="en-US" sz="2100" kern="1200" dirty="0"/>
        </a:p>
      </dsp:txBody>
      <dsp:txXfrm>
        <a:off x="120775" y="2464400"/>
        <a:ext cx="2153176" cy="599356"/>
      </dsp:txXfrm>
    </dsp:sp>
    <dsp:sp modelId="{81039690-73C7-490F-98F9-1B9899BB8197}">
      <dsp:nvSpPr>
        <dsp:cNvPr id="0" name=""/>
        <dsp:cNvSpPr/>
      </dsp:nvSpPr>
      <dsp:spPr>
        <a:xfrm>
          <a:off x="2978270" y="4399031"/>
          <a:ext cx="465651" cy="4661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0E30E8-6464-4F0B-B6FB-B195DA2FF9E2}">
      <dsp:nvSpPr>
        <dsp:cNvPr id="0" name=""/>
        <dsp:cNvSpPr/>
      </dsp:nvSpPr>
      <dsp:spPr>
        <a:xfrm>
          <a:off x="2679734" y="4873140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C891CB-A213-44B9-8CB5-988C07ADB8E4}">
      <dsp:nvSpPr>
        <dsp:cNvPr id="0" name=""/>
        <dsp:cNvSpPr/>
      </dsp:nvSpPr>
      <dsp:spPr>
        <a:xfrm>
          <a:off x="2182444" y="4873140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96F37B5-406C-406D-982C-65E8EFB002A8}">
      <dsp:nvSpPr>
        <dsp:cNvPr id="0" name=""/>
        <dsp:cNvSpPr/>
      </dsp:nvSpPr>
      <dsp:spPr>
        <a:xfrm>
          <a:off x="1685154" y="4873140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322EC3B-7251-49E9-890C-DD6AD2BC4F47}">
      <dsp:nvSpPr>
        <dsp:cNvPr id="0" name=""/>
        <dsp:cNvSpPr/>
      </dsp:nvSpPr>
      <dsp:spPr>
        <a:xfrm>
          <a:off x="1187864" y="4873140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C214E6-DA31-4EC6-B26F-3AEA98F20A59}">
      <dsp:nvSpPr>
        <dsp:cNvPr id="0" name=""/>
        <dsp:cNvSpPr/>
      </dsp:nvSpPr>
      <dsp:spPr>
        <a:xfrm>
          <a:off x="689763" y="4873140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92C11A-ADD9-4C33-8ACA-E2CBC94AC5D8}">
      <dsp:nvSpPr>
        <dsp:cNvPr id="0" name=""/>
        <dsp:cNvSpPr/>
      </dsp:nvSpPr>
      <dsp:spPr>
        <a:xfrm>
          <a:off x="192473" y="4873140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51E3C83-28D3-4697-872E-A8D621C330CE}">
      <dsp:nvSpPr>
        <dsp:cNvPr id="0" name=""/>
        <dsp:cNvSpPr/>
      </dsp:nvSpPr>
      <dsp:spPr>
        <a:xfrm>
          <a:off x="162278" y="4054845"/>
          <a:ext cx="2742599" cy="599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/>
            <a:t>Safety is </a:t>
          </a:r>
          <a:r>
            <a:rPr lang="en-AU" sz="2100" b="1" kern="1200" dirty="0" smtClean="0"/>
            <a:t>integrated</a:t>
          </a:r>
          <a:r>
            <a:rPr lang="en-AU" sz="2100" kern="1200" dirty="0" smtClean="0"/>
            <a:t> into all activities</a:t>
          </a:r>
          <a:endParaRPr lang="en-US" sz="2100" kern="1200" dirty="0"/>
        </a:p>
      </dsp:txBody>
      <dsp:txXfrm>
        <a:off x="162278" y="4054845"/>
        <a:ext cx="2742599" cy="599356"/>
      </dsp:txXfrm>
    </dsp:sp>
    <dsp:sp modelId="{DA227215-6614-47E5-9BA3-DA76179EABF7}">
      <dsp:nvSpPr>
        <dsp:cNvPr id="0" name=""/>
        <dsp:cNvSpPr/>
      </dsp:nvSpPr>
      <dsp:spPr>
        <a:xfrm>
          <a:off x="4100214" y="4822430"/>
          <a:ext cx="465651" cy="4661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FD2BE6-C7BA-4CC0-AAEC-530D03B1B3C8}">
      <dsp:nvSpPr>
        <dsp:cNvPr id="0" name=""/>
        <dsp:cNvSpPr/>
      </dsp:nvSpPr>
      <dsp:spPr>
        <a:xfrm>
          <a:off x="3865766" y="5295317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3518749-1984-4E58-B6BE-079437E59A22}">
      <dsp:nvSpPr>
        <dsp:cNvPr id="0" name=""/>
        <dsp:cNvSpPr/>
      </dsp:nvSpPr>
      <dsp:spPr>
        <a:xfrm>
          <a:off x="3531535" y="5671672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C20B50D-2B3E-4C19-B654-6E935E6E780A}">
      <dsp:nvSpPr>
        <dsp:cNvPr id="0" name=""/>
        <dsp:cNvSpPr/>
      </dsp:nvSpPr>
      <dsp:spPr>
        <a:xfrm>
          <a:off x="3154309" y="605535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1181C46-8804-406E-9A38-7DE3D935C652}">
      <dsp:nvSpPr>
        <dsp:cNvPr id="0" name=""/>
        <dsp:cNvSpPr/>
      </dsp:nvSpPr>
      <dsp:spPr>
        <a:xfrm>
          <a:off x="2657019" y="605535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EBBC1FE-844A-48E0-ACE3-41C50D8CE913}">
      <dsp:nvSpPr>
        <dsp:cNvPr id="0" name=""/>
        <dsp:cNvSpPr/>
      </dsp:nvSpPr>
      <dsp:spPr>
        <a:xfrm>
          <a:off x="2158918" y="605535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B542118-1ABB-4A70-BD23-0A7F14C9B293}">
      <dsp:nvSpPr>
        <dsp:cNvPr id="0" name=""/>
        <dsp:cNvSpPr/>
      </dsp:nvSpPr>
      <dsp:spPr>
        <a:xfrm>
          <a:off x="1661628" y="605535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265C7E8-64EF-4389-A75D-E2EFE3603B4E}">
      <dsp:nvSpPr>
        <dsp:cNvPr id="0" name=""/>
        <dsp:cNvSpPr/>
      </dsp:nvSpPr>
      <dsp:spPr>
        <a:xfrm>
          <a:off x="1164338" y="605535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6AE7A19-0697-4483-9975-A5A3FF5E4C17}">
      <dsp:nvSpPr>
        <dsp:cNvPr id="0" name=""/>
        <dsp:cNvSpPr/>
      </dsp:nvSpPr>
      <dsp:spPr>
        <a:xfrm>
          <a:off x="667048" y="6055358"/>
          <a:ext cx="232825" cy="232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0F7CE0A-C27F-4EFE-BA72-3967582651B9}">
      <dsp:nvSpPr>
        <dsp:cNvPr id="0" name=""/>
        <dsp:cNvSpPr/>
      </dsp:nvSpPr>
      <dsp:spPr>
        <a:xfrm>
          <a:off x="120773" y="5258220"/>
          <a:ext cx="2729009" cy="599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Safety is </a:t>
          </a:r>
          <a:r>
            <a:rPr lang="en-US" sz="2100" b="1" kern="1200" dirty="0" smtClean="0"/>
            <a:t>learning driven</a:t>
          </a:r>
          <a:endParaRPr lang="en-US" sz="2100" b="1" kern="1200" dirty="0"/>
        </a:p>
      </dsp:txBody>
      <dsp:txXfrm>
        <a:off x="120773" y="5258220"/>
        <a:ext cx="2729009" cy="5993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7C189-F8B5-4417-9F2E-7968358846C9}">
      <dsp:nvSpPr>
        <dsp:cNvPr id="0" name=""/>
        <dsp:cNvSpPr/>
      </dsp:nvSpPr>
      <dsp:spPr>
        <a:xfrm>
          <a:off x="0" y="0"/>
          <a:ext cx="3468822" cy="631233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Culture For Safety (IAEA)</a:t>
          </a:r>
          <a:endParaRPr lang="en-US" sz="4600" kern="1200" dirty="0"/>
        </a:p>
      </dsp:txBody>
      <dsp:txXfrm>
        <a:off x="0" y="0"/>
        <a:ext cx="3468822" cy="1893699"/>
      </dsp:txXfrm>
    </dsp:sp>
    <dsp:sp modelId="{360A34DB-2BD7-406A-AF15-CC717378938E}">
      <dsp:nvSpPr>
        <dsp:cNvPr id="0" name=""/>
        <dsp:cNvSpPr/>
      </dsp:nvSpPr>
      <dsp:spPr>
        <a:xfrm>
          <a:off x="346882" y="1893853"/>
          <a:ext cx="2775057" cy="91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Management System</a:t>
          </a:r>
          <a:endParaRPr lang="en-US" sz="2700" kern="1200" dirty="0"/>
        </a:p>
      </dsp:txBody>
      <dsp:txXfrm>
        <a:off x="373815" y="1920786"/>
        <a:ext cx="2721191" cy="865706"/>
      </dsp:txXfrm>
    </dsp:sp>
    <dsp:sp modelId="{61465E6A-55D6-4D72-BDCF-8C7A6C9FB16F}">
      <dsp:nvSpPr>
        <dsp:cNvPr id="0" name=""/>
        <dsp:cNvSpPr/>
      </dsp:nvSpPr>
      <dsp:spPr>
        <a:xfrm>
          <a:off x="346882" y="2954898"/>
          <a:ext cx="2775057" cy="91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Technology</a:t>
          </a:r>
          <a:endParaRPr lang="en-US" sz="2700" kern="1200" dirty="0"/>
        </a:p>
      </dsp:txBody>
      <dsp:txXfrm>
        <a:off x="373815" y="2981831"/>
        <a:ext cx="2721191" cy="865706"/>
      </dsp:txXfrm>
    </dsp:sp>
    <dsp:sp modelId="{583FD100-B453-4260-9714-63E8486C2F43}">
      <dsp:nvSpPr>
        <dsp:cNvPr id="0" name=""/>
        <dsp:cNvSpPr/>
      </dsp:nvSpPr>
      <dsp:spPr>
        <a:xfrm>
          <a:off x="346882" y="4015943"/>
          <a:ext cx="2775057" cy="91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Safety-System</a:t>
          </a:r>
          <a:endParaRPr lang="en-US" sz="2700" kern="1200" dirty="0"/>
        </a:p>
      </dsp:txBody>
      <dsp:txXfrm>
        <a:off x="373815" y="4042876"/>
        <a:ext cx="2721191" cy="865706"/>
      </dsp:txXfrm>
    </dsp:sp>
    <dsp:sp modelId="{2B04EE3A-602C-42DC-AB17-45FEB9F6AAA1}">
      <dsp:nvSpPr>
        <dsp:cNvPr id="0" name=""/>
        <dsp:cNvSpPr/>
      </dsp:nvSpPr>
      <dsp:spPr>
        <a:xfrm>
          <a:off x="346882" y="5076988"/>
          <a:ext cx="2775057" cy="91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Strategy</a:t>
          </a:r>
          <a:endParaRPr lang="en-US" sz="2700" kern="1200" dirty="0"/>
        </a:p>
      </dsp:txBody>
      <dsp:txXfrm>
        <a:off x="373815" y="5103921"/>
        <a:ext cx="2721191" cy="8657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2AF6D6-A2E6-4981-9647-357B9607409C}">
      <dsp:nvSpPr>
        <dsp:cNvPr id="0" name=""/>
        <dsp:cNvSpPr/>
      </dsp:nvSpPr>
      <dsp:spPr>
        <a:xfrm>
          <a:off x="0" y="0"/>
          <a:ext cx="11442700" cy="2159000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332883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Culture For Safety (IAEA)</a:t>
          </a:r>
          <a:endParaRPr lang="en-US" sz="4000" kern="1200" dirty="0"/>
        </a:p>
      </dsp:txBody>
      <dsp:txXfrm>
        <a:off x="53750" y="53750"/>
        <a:ext cx="11335200" cy="2051500"/>
      </dsp:txXfrm>
    </dsp:sp>
    <dsp:sp modelId="{1B7683A9-7C53-4439-B94E-6A35E2F5463C}">
      <dsp:nvSpPr>
        <dsp:cNvPr id="0" name=""/>
        <dsp:cNvSpPr/>
      </dsp:nvSpPr>
      <dsp:spPr>
        <a:xfrm>
          <a:off x="286067" y="971550"/>
          <a:ext cx="2685793" cy="97155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Management System</a:t>
          </a:r>
          <a:endParaRPr lang="en-US" sz="2500" kern="1200" dirty="0"/>
        </a:p>
      </dsp:txBody>
      <dsp:txXfrm>
        <a:off x="315946" y="1001429"/>
        <a:ext cx="2626035" cy="911792"/>
      </dsp:txXfrm>
    </dsp:sp>
    <dsp:sp modelId="{3660E6CA-F648-4301-B7DF-5DC835DAC4A0}">
      <dsp:nvSpPr>
        <dsp:cNvPr id="0" name=""/>
        <dsp:cNvSpPr/>
      </dsp:nvSpPr>
      <dsp:spPr>
        <a:xfrm>
          <a:off x="3014268" y="971550"/>
          <a:ext cx="2685793" cy="97155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Technology</a:t>
          </a:r>
          <a:endParaRPr lang="en-US" sz="2500" kern="1200" dirty="0"/>
        </a:p>
      </dsp:txBody>
      <dsp:txXfrm>
        <a:off x="3044147" y="1001429"/>
        <a:ext cx="2626035" cy="911792"/>
      </dsp:txXfrm>
    </dsp:sp>
    <dsp:sp modelId="{FE0814D5-632D-49B9-8BA6-26BCF9414A2E}">
      <dsp:nvSpPr>
        <dsp:cNvPr id="0" name=""/>
        <dsp:cNvSpPr/>
      </dsp:nvSpPr>
      <dsp:spPr>
        <a:xfrm>
          <a:off x="5742469" y="971550"/>
          <a:ext cx="2685793" cy="97155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Safety-System</a:t>
          </a:r>
          <a:endParaRPr lang="en-US" sz="2500" kern="1200" dirty="0"/>
        </a:p>
      </dsp:txBody>
      <dsp:txXfrm>
        <a:off x="5772348" y="1001429"/>
        <a:ext cx="2626035" cy="911792"/>
      </dsp:txXfrm>
    </dsp:sp>
    <dsp:sp modelId="{8AC1E3B8-CEDB-4061-8890-3CB8007A0B12}">
      <dsp:nvSpPr>
        <dsp:cNvPr id="0" name=""/>
        <dsp:cNvSpPr/>
      </dsp:nvSpPr>
      <dsp:spPr>
        <a:xfrm>
          <a:off x="8470670" y="971550"/>
          <a:ext cx="2685793" cy="97155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Strategy</a:t>
          </a:r>
          <a:endParaRPr lang="en-US" sz="2500" kern="1200" dirty="0"/>
        </a:p>
      </dsp:txBody>
      <dsp:txXfrm>
        <a:off x="8500549" y="1001429"/>
        <a:ext cx="2626035" cy="9117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2AF6D6-A2E6-4981-9647-357B9607409C}">
      <dsp:nvSpPr>
        <dsp:cNvPr id="0" name=""/>
        <dsp:cNvSpPr/>
      </dsp:nvSpPr>
      <dsp:spPr>
        <a:xfrm>
          <a:off x="0" y="0"/>
          <a:ext cx="11442700" cy="2387600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474011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Safety Culture Attributes (IAEA)</a:t>
          </a:r>
          <a:endParaRPr lang="en-US" sz="4400" kern="1200" dirty="0"/>
        </a:p>
      </dsp:txBody>
      <dsp:txXfrm>
        <a:off x="59441" y="59441"/>
        <a:ext cx="11323818" cy="2268718"/>
      </dsp:txXfrm>
    </dsp:sp>
    <dsp:sp modelId="{1B7683A9-7C53-4439-B94E-6A35E2F5463C}">
      <dsp:nvSpPr>
        <dsp:cNvPr id="0" name=""/>
        <dsp:cNvSpPr/>
      </dsp:nvSpPr>
      <dsp:spPr>
        <a:xfrm>
          <a:off x="286067" y="1074420"/>
          <a:ext cx="2144388" cy="107442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Safety is a clearly recognized value</a:t>
          </a:r>
          <a:endParaRPr lang="en-US" sz="2000" kern="1200" dirty="0"/>
        </a:p>
      </dsp:txBody>
      <dsp:txXfrm>
        <a:off x="319109" y="1107462"/>
        <a:ext cx="2078304" cy="1008336"/>
      </dsp:txXfrm>
    </dsp:sp>
    <dsp:sp modelId="{BF539074-AD19-499C-8396-40BF69960B9E}">
      <dsp:nvSpPr>
        <dsp:cNvPr id="0" name=""/>
        <dsp:cNvSpPr/>
      </dsp:nvSpPr>
      <dsp:spPr>
        <a:xfrm>
          <a:off x="2464315" y="1074420"/>
          <a:ext cx="2144388" cy="107442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Leadership for safety is clear</a:t>
          </a:r>
          <a:endParaRPr lang="en-US" sz="2000" kern="1200" dirty="0"/>
        </a:p>
      </dsp:txBody>
      <dsp:txXfrm>
        <a:off x="2497357" y="1107462"/>
        <a:ext cx="2078304" cy="1008336"/>
      </dsp:txXfrm>
    </dsp:sp>
    <dsp:sp modelId="{E79320F4-E191-4BE8-ADDF-055BEA43252A}">
      <dsp:nvSpPr>
        <dsp:cNvPr id="0" name=""/>
        <dsp:cNvSpPr/>
      </dsp:nvSpPr>
      <dsp:spPr>
        <a:xfrm>
          <a:off x="4642562" y="1074420"/>
          <a:ext cx="2144388" cy="107442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Accountability for safety is clear</a:t>
          </a:r>
          <a:endParaRPr lang="en-US" sz="2000" kern="1200" dirty="0"/>
        </a:p>
      </dsp:txBody>
      <dsp:txXfrm>
        <a:off x="4675604" y="1107462"/>
        <a:ext cx="2078304" cy="1008336"/>
      </dsp:txXfrm>
    </dsp:sp>
    <dsp:sp modelId="{E459E25A-3AD9-4E37-AD5D-788081F92926}">
      <dsp:nvSpPr>
        <dsp:cNvPr id="0" name=""/>
        <dsp:cNvSpPr/>
      </dsp:nvSpPr>
      <dsp:spPr>
        <a:xfrm>
          <a:off x="6820810" y="1074420"/>
          <a:ext cx="2144388" cy="107442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Safety is integrated into all activities</a:t>
          </a:r>
          <a:endParaRPr lang="en-US" sz="2000" kern="1200" dirty="0"/>
        </a:p>
      </dsp:txBody>
      <dsp:txXfrm>
        <a:off x="6853852" y="1107462"/>
        <a:ext cx="2078304" cy="1008336"/>
      </dsp:txXfrm>
    </dsp:sp>
    <dsp:sp modelId="{8AB2286D-F2AD-440B-8C6A-0C0E92E91491}">
      <dsp:nvSpPr>
        <dsp:cNvPr id="0" name=""/>
        <dsp:cNvSpPr/>
      </dsp:nvSpPr>
      <dsp:spPr>
        <a:xfrm>
          <a:off x="8999057" y="1074420"/>
          <a:ext cx="2144388" cy="107442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Safety is learning driven</a:t>
          </a:r>
          <a:endParaRPr lang="en-US" sz="2000" kern="1200" dirty="0"/>
        </a:p>
      </dsp:txBody>
      <dsp:txXfrm>
        <a:off x="9032099" y="1107462"/>
        <a:ext cx="2078304" cy="1008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08A59-67E6-42C2-A2F3-CB3721CE8429}" type="datetimeFigureOut">
              <a:rPr lang="en-AU" smtClean="0"/>
              <a:t>3/09/2019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9D76B-FDB9-4008-BEB2-04809A7679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6947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0D43F-B650-4A87-B24A-55E4FA1DEDB0}" type="datetimeFigureOut">
              <a:rPr lang="en-AU" smtClean="0"/>
              <a:t>3/09/2019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8D0A6-4100-41D0-8B5F-59111DFC6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3490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welcome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7880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A significant</a:t>
            </a:r>
            <a:r>
              <a:rPr lang="en-AU" baseline="0" dirty="0" smtClean="0"/>
              <a:t> fraction relate to not doing things in the way that was agreed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8512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Most of the Non-compliances relate to Change</a:t>
            </a:r>
            <a:r>
              <a:rPr lang="en-AU" baseline="0" dirty="0" smtClean="0"/>
              <a:t> management, keeping risk assessments, </a:t>
            </a:r>
            <a:r>
              <a:rPr lang="en-AU" baseline="0" dirty="0" err="1" smtClean="0"/>
              <a:t>P&amp;A</a:t>
            </a:r>
            <a:r>
              <a:rPr lang="en-AU" baseline="0" dirty="0" smtClean="0"/>
              <a:t> up to date and maintaining the inventory. (as discussed this is important)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1825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Change </a:t>
            </a:r>
            <a:r>
              <a:rPr lang="en-AU" dirty="0" smtClean="0"/>
              <a:t>Management, risk identified but</a:t>
            </a:r>
            <a:r>
              <a:rPr lang="en-AU" baseline="0" dirty="0" smtClean="0"/>
              <a:t> not notified, risk not identified.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027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Compliance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Transport – public dose</a:t>
            </a:r>
          </a:p>
          <a:p>
            <a:r>
              <a:rPr lang="en-AU" dirty="0" smtClean="0"/>
              <a:t>Actual</a:t>
            </a:r>
            <a:r>
              <a:rPr lang="en-AU" baseline="0" dirty="0" smtClean="0"/>
              <a:t> or potential impacts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62448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Section 58 Reportable</a:t>
            </a:r>
            <a:r>
              <a:rPr lang="en-AU" baseline="0" dirty="0" smtClean="0"/>
              <a:t> accidents (</a:t>
            </a:r>
            <a:r>
              <a:rPr lang="en-AU" dirty="0" smtClean="0"/>
              <a:t>Significant Events)</a:t>
            </a:r>
            <a:r>
              <a:rPr lang="en-AU" baseline="0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56143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One reported</a:t>
            </a:r>
            <a:r>
              <a:rPr lang="en-AU" baseline="0" dirty="0" smtClean="0"/>
              <a:t> accident in this period, which is still under investigation – level 2 INES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88313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66396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16945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Broad categories for internal analysis purposes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23564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Labelling on some laser devices was deficient.</a:t>
            </a:r>
            <a:r>
              <a:rPr lang="en-AU" dirty="0" smtClean="0"/>
              <a:t> </a:t>
            </a:r>
          </a:p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Dedicated cleaning equipment was not in use in unsealed source laboratories.</a:t>
            </a:r>
            <a:r>
              <a:rPr lang="en-AU" dirty="0" smtClean="0"/>
              <a:t> </a:t>
            </a:r>
          </a:p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of appropriately calibrated radiation detection equipment.</a:t>
            </a:r>
            <a:r>
              <a:rPr lang="en-AU" dirty="0" smtClean="0"/>
              <a:t> </a:t>
            </a:r>
          </a:p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 dosimetry control badges were not being stored in accordance with accepted best practice.</a:t>
            </a:r>
            <a:r>
              <a:rPr lang="en-AU" dirty="0" smtClean="0"/>
              <a:t>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8435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Quick overview. Risk informed inspection schedule is affected by past performance (for facilities),</a:t>
            </a:r>
            <a:r>
              <a:rPr lang="en-AU" baseline="0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43227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Management oversight of the maintenance task schedule associated with </a:t>
            </a:r>
            <a:r>
              <a:rPr lang="en-A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OLCs</a:t>
            </a:r>
            <a:r>
              <a:rPr lang="en-AU" dirty="0" smtClean="0"/>
              <a:t> </a:t>
            </a:r>
          </a:p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conduct of security categorisation calculations (including aggregates) on the inventories should be performed for all laboratories holding sealed and unsealed radiological materials.</a:t>
            </a:r>
            <a:r>
              <a:rPr lang="en-AU" dirty="0" smtClean="0"/>
              <a:t> </a:t>
            </a:r>
          </a:p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management arrangements not adequately addressed.</a:t>
            </a:r>
            <a:r>
              <a:rPr lang="en-AU" dirty="0" smtClean="0"/>
              <a:t> </a:t>
            </a:r>
          </a:p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 a program of internal assurance audits/inspections to be performed by suitably trained personnel who have operational independence from the running of the facility using a checklist or criteria developed prior to the first audit/inspection</a:t>
            </a:r>
            <a:r>
              <a:rPr lang="en-AU" dirty="0" smtClean="0"/>
              <a:t> 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1320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Zoom</a:t>
            </a:r>
            <a:r>
              <a:rPr lang="en-A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on documentation</a:t>
            </a:r>
            <a:endParaRPr lang="en-A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36755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Inventory management systems and all plans and arrangements should be </a:t>
            </a:r>
            <a:r>
              <a:rPr lang="en-A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updated to reflect newly published ARPANSA Regulations (2018)</a:t>
            </a:r>
          </a:p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Emergency procedures should be reviewed against the </a:t>
            </a:r>
            <a:r>
              <a:rPr lang="en-A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ARPANSA Emergency Exposure Guide </a:t>
            </a:r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exercises should be conducted more frequently against potential incidents in order to verify the adequacy of arrangements.</a:t>
            </a:r>
            <a:r>
              <a:rPr lang="en-AU" dirty="0" smtClean="0"/>
              <a:t> </a:t>
            </a:r>
          </a:p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facility Plans and Arrangements need to be reviewed against </a:t>
            </a:r>
            <a:r>
              <a:rPr lang="en-A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ARPANSA’s regulatory guidance</a:t>
            </a:r>
            <a:r>
              <a:rPr lang="en-AU" b="1" dirty="0" smtClean="0"/>
              <a:t> </a:t>
            </a:r>
          </a:p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 radiation management plan should integrate more seamlessly with X existing risk management framework</a:t>
            </a:r>
            <a:r>
              <a:rPr lang="en-AU" dirty="0" smtClean="0"/>
              <a:t>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72775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err="1" smtClean="0"/>
              <a:t>AFIs</a:t>
            </a:r>
            <a:r>
              <a:rPr lang="en-AU" baseline="0" dirty="0" smtClean="0"/>
              <a:t> help organisations to address underlying issues.</a:t>
            </a:r>
          </a:p>
          <a:p>
            <a:r>
              <a:rPr lang="en-AU" baseline="0" dirty="0" smtClean="0"/>
              <a:t>Safety culture vs culture for safety</a:t>
            </a:r>
          </a:p>
          <a:p>
            <a:r>
              <a:rPr lang="en-AU" baseline="0" dirty="0" smtClean="0"/>
              <a:t>Holistic safety guidelines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01382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Typically</a:t>
            </a:r>
            <a:r>
              <a:rPr lang="en-AU" baseline="0" dirty="0" smtClean="0"/>
              <a:t> an artefact is highlighted, that could be an indicator of an underlying issue - Examples: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Updating the safety case -&gt; safety is learnings driven</a:t>
            </a:r>
          </a:p>
          <a:p>
            <a:r>
              <a:rPr lang="en-AU" baseline="0" dirty="0" smtClean="0"/>
              <a:t>Maintenance, is safety integrated? </a:t>
            </a:r>
          </a:p>
          <a:p>
            <a:r>
              <a:rPr lang="en-A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Workloads may</a:t>
            </a:r>
            <a:r>
              <a:rPr lang="en-A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say something about </a:t>
            </a:r>
            <a:r>
              <a:rPr lang="en-AU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accountability</a:t>
            </a:r>
            <a:r>
              <a:rPr lang="en-A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 </a:t>
            </a:r>
            <a:r>
              <a:rPr lang="en-AU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leadership </a:t>
            </a:r>
            <a:r>
              <a:rPr lang="en-A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safety.</a:t>
            </a:r>
            <a:endParaRPr lang="en-A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77852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26501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15228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20647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We welcome</a:t>
            </a:r>
            <a:r>
              <a:rPr lang="en-AU" baseline="0" dirty="0" smtClean="0"/>
              <a:t> your feedback!</a:t>
            </a:r>
          </a:p>
          <a:p>
            <a:r>
              <a:rPr lang="en-AU" baseline="0" dirty="0" smtClean="0"/>
              <a:t>-mostly it is positive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17025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2073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85543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60108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19706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32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298952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33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8748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2938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351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1520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 smtClean="0"/>
              <a:t>Complying</a:t>
            </a:r>
            <a:r>
              <a:rPr lang="en-AU" dirty="0" smtClean="0"/>
              <a:t> with Codes and standards or Plans and arrangements are</a:t>
            </a:r>
            <a:r>
              <a:rPr lang="en-AU" baseline="0" dirty="0" smtClean="0"/>
              <a:t> most common for </a:t>
            </a:r>
            <a:r>
              <a:rPr lang="en-AU" b="1" baseline="0" dirty="0" smtClean="0"/>
              <a:t>Facilities</a:t>
            </a:r>
          </a:p>
          <a:p>
            <a:r>
              <a:rPr lang="en-AU" baseline="0" dirty="0" smtClean="0"/>
              <a:t>For </a:t>
            </a:r>
            <a:r>
              <a:rPr lang="en-AU" b="1" baseline="0" dirty="0" smtClean="0"/>
              <a:t>Source</a:t>
            </a:r>
            <a:r>
              <a:rPr lang="en-AU" baseline="0" dirty="0" smtClean="0"/>
              <a:t>: Inventory &amp; </a:t>
            </a:r>
            <a:r>
              <a:rPr lang="en-AU" b="1" baseline="0" dirty="0" smtClean="0"/>
              <a:t>reviewing plans and amendments </a:t>
            </a:r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8338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As published in our</a:t>
            </a:r>
            <a:r>
              <a:rPr lang="en-AU" baseline="0" dirty="0" smtClean="0"/>
              <a:t> guide online.</a:t>
            </a:r>
          </a:p>
          <a:p>
            <a:pPr marL="228600" indent="-228600">
              <a:buAutoNum type="arabicPeriod"/>
            </a:pPr>
            <a:r>
              <a:rPr lang="en-AU" baseline="0" dirty="0" smtClean="0"/>
              <a:t>Consequences (to workers or the public)</a:t>
            </a:r>
          </a:p>
          <a:p>
            <a:pPr marL="228600" indent="-228600">
              <a:buAutoNum type="arabicPeriod"/>
            </a:pPr>
            <a:r>
              <a:rPr lang="en-AU" baseline="0" dirty="0" smtClean="0"/>
              <a:t>Impacts our oversight</a:t>
            </a:r>
          </a:p>
          <a:p>
            <a:pPr marL="228600" indent="-228600">
              <a:buAutoNum type="arabicPeriod"/>
            </a:pPr>
            <a:r>
              <a:rPr lang="en-AU" baseline="0" dirty="0" smtClean="0"/>
              <a:t>Self-reported</a:t>
            </a:r>
          </a:p>
          <a:p>
            <a:pPr marL="228600" indent="-228600">
              <a:buAutoNum type="arabicPeriod"/>
            </a:pPr>
            <a:r>
              <a:rPr lang="en-AU" baseline="0" dirty="0" smtClean="0"/>
              <a:t>Should have known better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4695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D0A6-4100-41D0-8B5F-59111DFC6B59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9080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827903" y="2998701"/>
            <a:ext cx="10536194" cy="1103741"/>
          </a:xfrm>
        </p:spPr>
        <p:txBody>
          <a:bodyPr>
            <a:noAutofit/>
          </a:bodyPr>
          <a:lstStyle>
            <a:lvl1pPr marL="0" indent="0" algn="ctr">
              <a:buNone/>
              <a:defRPr sz="8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AU" dirty="0" smtClean="0"/>
              <a:t>Title</a:t>
            </a:r>
            <a:endParaRPr lang="en-AU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27902" y="4310812"/>
            <a:ext cx="10536195" cy="774100"/>
          </a:xfrm>
        </p:spPr>
        <p:txBody>
          <a:bodyPr>
            <a:normAutofit/>
          </a:bodyPr>
          <a:lstStyle>
            <a:lvl1pPr marL="0" indent="0" algn="ctr">
              <a:buNone/>
              <a:defRPr sz="5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AU" dirty="0" smtClean="0"/>
              <a:t>Subtitle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0876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20015" y="3540153"/>
            <a:ext cx="5771727" cy="90827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6600" b="1" baseline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6600"/>
            </a:lvl2pPr>
            <a:lvl3pPr marL="914400" indent="0">
              <a:buFontTx/>
              <a:buNone/>
              <a:defRPr sz="6600"/>
            </a:lvl3pPr>
            <a:lvl4pPr marL="1371600" indent="0">
              <a:buFontTx/>
              <a:buNone/>
              <a:defRPr sz="6600"/>
            </a:lvl4pPr>
            <a:lvl5pPr marL="1828800" indent="0">
              <a:buFontTx/>
              <a:buNone/>
              <a:defRPr sz="6600"/>
            </a:lvl5pPr>
          </a:lstStyle>
          <a:p>
            <a:pPr lvl="0"/>
            <a:r>
              <a:rPr lang="en-US" dirty="0" smtClean="0"/>
              <a:t>Section 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20015" y="4579636"/>
            <a:ext cx="5255870" cy="8408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44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4400"/>
            </a:lvl2pPr>
            <a:lvl3pPr marL="914400" indent="0">
              <a:buFontTx/>
              <a:buNone/>
              <a:defRPr sz="4400"/>
            </a:lvl3pPr>
            <a:lvl4pPr marL="1371600" indent="0">
              <a:buFontTx/>
              <a:buNone/>
              <a:defRPr sz="4400"/>
            </a:lvl4pPr>
            <a:lvl5pPr marL="1828800" indent="0">
              <a:buFontTx/>
              <a:buNone/>
              <a:defRPr sz="4400"/>
            </a:lvl5pPr>
          </a:lstStyle>
          <a:p>
            <a:pPr lvl="0"/>
            <a:r>
              <a:rPr lang="en-US" dirty="0" smtClean="0"/>
              <a:t>Subtitle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0044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7FB6-DED4-4742-AC2F-CA0FD76E6727}" type="datetimeFigureOut">
              <a:rPr lang="en-AU" smtClean="0"/>
              <a:t>3/09/2019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4321-9BE1-4158-9F72-EEF051A9DC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4640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7FB6-DED4-4742-AC2F-CA0FD76E6727}" type="datetimeFigureOut">
              <a:rPr lang="en-AU" smtClean="0"/>
              <a:t>3/09/2019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4321-9BE1-4158-9F72-EEF051A9DC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277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no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7FB6-DED4-4742-AC2F-CA0FD76E6727}" type="datetimeFigureOut">
              <a:rPr lang="en-AU" smtClean="0"/>
              <a:t>3/09/2019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4321-9BE1-4158-9F72-EEF051A9DC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7944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E7FB6-DED4-4742-AC2F-CA0FD76E6727}" type="datetimeFigureOut">
              <a:rPr lang="en-AU" smtClean="0"/>
              <a:t>3/09/2019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B4321-9BE1-4158-9F72-EEF051A9DC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077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2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14/relationships/chartEx" Target="../charts/chartEx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14/relationships/chartEx" Target="../charts/chartEx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14/relationships/chartEx" Target="../charts/chartEx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14/relationships/chartEx" Target="../charts/chartEx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72860"/>
            <a:ext cx="12192000" cy="1626462"/>
          </a:xfrm>
        </p:spPr>
        <p:txBody>
          <a:bodyPr/>
          <a:lstStyle/>
          <a:p>
            <a:r>
              <a:rPr lang="en-AU" dirty="0" smtClean="0"/>
              <a:t>Inspection Outcomes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2456120"/>
            <a:ext cx="12192000" cy="4040373"/>
          </a:xfrm>
        </p:spPr>
        <p:txBody>
          <a:bodyPr>
            <a:normAutofit/>
          </a:bodyPr>
          <a:lstStyle/>
          <a:p>
            <a:endParaRPr lang="en-AU" sz="2400" i="1" dirty="0" smtClean="0"/>
          </a:p>
          <a:p>
            <a:r>
              <a:rPr lang="en-AU" i="1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Licence holder Forum 2019</a:t>
            </a:r>
          </a:p>
          <a:p>
            <a:r>
              <a:rPr lang="en-AU" i="1" dirty="0" smtClean="0"/>
              <a:t/>
            </a:r>
            <a:br>
              <a:rPr lang="en-AU" i="1" dirty="0" smtClean="0"/>
            </a:br>
            <a:r>
              <a:rPr lang="en-AU" sz="3600" i="1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Chris Nickel - Safety Systems</a:t>
            </a:r>
            <a:endParaRPr lang="en-AU" sz="6000" i="1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AU" dirty="0" smtClean="0"/>
              <a:t>Types of non-compliance FY2018-2019</a:t>
            </a:r>
            <a:endParaRPr lang="en-AU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6622822"/>
              </p:ext>
            </p:extLst>
          </p:nvPr>
        </p:nvGraphicFramePr>
        <p:xfrm>
          <a:off x="223837" y="1440997"/>
          <a:ext cx="11744325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824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AU" dirty="0" smtClean="0"/>
              <a:t>Types of non-compliance FY2018-2019</a:t>
            </a:r>
            <a:endParaRPr lang="en-AU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95637"/>
              </p:ext>
            </p:extLst>
          </p:nvPr>
        </p:nvGraphicFramePr>
        <p:xfrm>
          <a:off x="223837" y="1440997"/>
          <a:ext cx="11744325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32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Breaches with safety significant implications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825624"/>
            <a:ext cx="11315700" cy="4829175"/>
          </a:xfrm>
        </p:spPr>
        <p:txBody>
          <a:bodyPr>
            <a:normAutofit/>
          </a:bodyPr>
          <a:lstStyle/>
          <a:p>
            <a:pPr lvl="0"/>
            <a:r>
              <a:rPr lang="en-GB" b="1" dirty="0" smtClean="0"/>
              <a:t>Not seeking approval for a significant change</a:t>
            </a:r>
          </a:p>
          <a:p>
            <a:pPr marL="0" lvl="0" indent="0">
              <a:buNone/>
            </a:pPr>
            <a:r>
              <a:rPr lang="en-GB" dirty="0" smtClean="0"/>
              <a:t>Result </a:t>
            </a:r>
            <a:r>
              <a:rPr lang="en-GB" dirty="0"/>
              <a:t>of failing </a:t>
            </a:r>
            <a:r>
              <a:rPr lang="en-GB" dirty="0" smtClean="0"/>
              <a:t>to seek approval for a change which had an </a:t>
            </a:r>
            <a:r>
              <a:rPr lang="en-GB" dirty="0"/>
              <a:t>inherent risk of radiation exposure in excess of the statutory dose limit</a:t>
            </a:r>
            <a:r>
              <a:rPr lang="en-GB" dirty="0" smtClean="0"/>
              <a:t>.</a:t>
            </a:r>
          </a:p>
          <a:p>
            <a:pPr lvl="0"/>
            <a:r>
              <a:rPr lang="en-GB" b="1" dirty="0"/>
              <a:t>Not seeking approval for a significant change </a:t>
            </a:r>
          </a:p>
          <a:p>
            <a:pPr marL="0" lvl="0" indent="0">
              <a:buNone/>
            </a:pPr>
            <a:r>
              <a:rPr lang="en-GB" dirty="0"/>
              <a:t>Failing to seek approval to conduct helicopter training exercises adjacent to, and within, the </a:t>
            </a:r>
            <a:r>
              <a:rPr lang="en-GB" dirty="0" smtClean="0"/>
              <a:t>a legacy </a:t>
            </a:r>
            <a:r>
              <a:rPr lang="en-GB" dirty="0"/>
              <a:t>s</a:t>
            </a:r>
            <a:r>
              <a:rPr lang="en-GB" dirty="0" smtClean="0"/>
              <a:t>ite.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85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Breaches with safety significant implications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926" y="1854436"/>
            <a:ext cx="11307273" cy="4859709"/>
          </a:xfrm>
        </p:spPr>
        <p:txBody>
          <a:bodyPr>
            <a:normAutofit fontScale="92500"/>
          </a:bodyPr>
          <a:lstStyle/>
          <a:p>
            <a:pPr lvl="0"/>
            <a:r>
              <a:rPr lang="en-GB" b="1" dirty="0"/>
              <a:t>Not meeting an applicable Code</a:t>
            </a:r>
            <a:endParaRPr lang="en-GB" dirty="0"/>
          </a:p>
          <a:p>
            <a:pPr marL="0" lvl="0" indent="0">
              <a:buNone/>
            </a:pPr>
            <a:r>
              <a:rPr lang="en-GB" dirty="0"/>
              <a:t>Failing to meet transport requirements on two occasions as required by the organisation’s own procedures and the Transport Code [</a:t>
            </a:r>
            <a:r>
              <a:rPr lang="en-AU" i="1" dirty="0"/>
              <a:t>Radiation Protection Series C-2 (Rev. 1) Code for the Safe Transport of Radioactive Material (2019)]</a:t>
            </a:r>
          </a:p>
          <a:p>
            <a:pPr lvl="0"/>
            <a:r>
              <a:rPr lang="en-GB" b="1" dirty="0" smtClean="0"/>
              <a:t>Failed to comply with plans and arrangements </a:t>
            </a:r>
            <a:endParaRPr lang="en-GB" b="1" dirty="0"/>
          </a:p>
          <a:p>
            <a:pPr marL="0" lvl="0" indent="0">
              <a:buNone/>
            </a:pPr>
            <a:r>
              <a:rPr lang="en-GB" dirty="0" smtClean="0"/>
              <a:t>Process involving transport of a molybdenum-99 quality control sample within the facility resulting in a spill and minor personal contamination. 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17206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20015" y="3540153"/>
            <a:ext cx="5771727" cy="2350284"/>
          </a:xfrm>
        </p:spPr>
        <p:txBody>
          <a:bodyPr/>
          <a:lstStyle/>
          <a:p>
            <a:r>
              <a:rPr lang="en-AU" dirty="0" smtClean="0"/>
              <a:t>Reported Accidents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7113723" y="723997"/>
            <a:ext cx="507827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i="1" dirty="0"/>
              <a:t>Examples of </a:t>
            </a:r>
            <a:r>
              <a:rPr lang="en-AU" sz="2400" b="1" i="1" dirty="0"/>
              <a:t>accidents that must be reported </a:t>
            </a:r>
            <a:r>
              <a:rPr lang="en-AU" sz="2400" i="1" dirty="0"/>
              <a:t>within 24 hours </a:t>
            </a:r>
            <a:r>
              <a:rPr lang="en-AU" sz="2400" i="1" dirty="0" smtClean="0"/>
              <a:t>under</a:t>
            </a:r>
            <a:br>
              <a:rPr lang="en-AU" sz="2400" i="1" dirty="0" smtClean="0"/>
            </a:br>
            <a:r>
              <a:rPr lang="en-AU" sz="2400" i="1" dirty="0" smtClean="0"/>
              <a:t>section 58 </a:t>
            </a:r>
            <a:r>
              <a:rPr lang="en-AU" sz="2400" i="1" dirty="0"/>
              <a:t>of the </a:t>
            </a:r>
            <a:r>
              <a:rPr lang="en-AU" sz="2400" b="1" i="1" dirty="0" smtClean="0"/>
              <a:t>Regulations</a:t>
            </a:r>
            <a:r>
              <a:rPr lang="en-AU" sz="2400" i="1" dirty="0" smtClean="0"/>
              <a:t> include: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i="1" dirty="0" smtClean="0"/>
              <a:t>Any </a:t>
            </a:r>
            <a:r>
              <a:rPr lang="en-AU" sz="2400" i="1" dirty="0"/>
              <a:t>occurrence that is rated at, or has the potential to be rated at Level 2 or above on the International Nuclear &amp; Radiological Event Scale (INES</a:t>
            </a:r>
            <a:r>
              <a:rPr lang="en-AU" sz="2400" i="1" dirty="0" smtClean="0"/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i="1" dirty="0" smtClean="0"/>
              <a:t>An </a:t>
            </a:r>
            <a:r>
              <a:rPr lang="en-AU" sz="2400" i="1" dirty="0"/>
              <a:t>occurrence that causes or may lead to radiation doses exceeding the statutory annual dose limits to workers or members of the </a:t>
            </a:r>
            <a:r>
              <a:rPr lang="en-AU" sz="2400" i="1" dirty="0" smtClean="0"/>
              <a:t>public.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i="1" dirty="0" smtClean="0"/>
              <a:t>Lost </a:t>
            </a:r>
            <a:r>
              <a:rPr lang="en-AU" sz="2400" i="1" dirty="0"/>
              <a:t>or stolen controlled apparatus or controlled material Group 2 or </a:t>
            </a:r>
            <a:r>
              <a:rPr lang="en-AU" sz="2400" i="1" dirty="0" smtClean="0"/>
              <a:t>above.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i="1" dirty="0" smtClean="0"/>
              <a:t>...See regulatory guide for full list…</a:t>
            </a:r>
            <a:endParaRPr lang="en-AU" sz="2400" i="1" dirty="0"/>
          </a:p>
        </p:txBody>
      </p:sp>
    </p:spTree>
    <p:extLst>
      <p:ext uri="{BB962C8B-B14F-4D97-AF65-F5344CB8AC3E}">
        <p14:creationId xmlns:p14="http://schemas.microsoft.com/office/powerpoint/2010/main" val="313973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Significant events reported to ARPANSA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81" y="1690687"/>
            <a:ext cx="11505019" cy="5071619"/>
          </a:xfrm>
        </p:spPr>
        <p:txBody>
          <a:bodyPr>
            <a:normAutofit/>
          </a:bodyPr>
          <a:lstStyle/>
          <a:p>
            <a:r>
              <a:rPr lang="en-AU" sz="2800" dirty="0"/>
              <a:t>On Friday 21 June 2019, ARPANSA was </a:t>
            </a:r>
            <a:r>
              <a:rPr lang="en-AU" sz="2800" dirty="0" smtClean="0"/>
              <a:t>notified by ANSTO </a:t>
            </a:r>
            <a:r>
              <a:rPr lang="en-AU" sz="2800" dirty="0"/>
              <a:t>of a radiation contamination </a:t>
            </a:r>
            <a:r>
              <a:rPr lang="en-AU" sz="2800" dirty="0" smtClean="0"/>
              <a:t>event at </a:t>
            </a:r>
            <a:r>
              <a:rPr lang="en-AU" sz="2800" dirty="0"/>
              <a:t>the </a:t>
            </a:r>
            <a:r>
              <a:rPr lang="en-AU" sz="2800" dirty="0" err="1"/>
              <a:t>ANM</a:t>
            </a:r>
            <a:r>
              <a:rPr lang="en-AU" sz="2800" dirty="0"/>
              <a:t> production facility in Lucas Heights. Two </a:t>
            </a:r>
            <a:r>
              <a:rPr lang="en-AU" sz="2800" dirty="0" smtClean="0"/>
              <a:t>workers </a:t>
            </a:r>
            <a:r>
              <a:rPr lang="en-AU" sz="2800" dirty="0"/>
              <a:t>received a dose that exceeded the statutory annual dose limit for the hands</a:t>
            </a:r>
            <a:r>
              <a:rPr lang="en-AU" sz="2800" dirty="0" smtClean="0"/>
              <a:t>. This </a:t>
            </a:r>
            <a:r>
              <a:rPr lang="en-AU" sz="2800" dirty="0"/>
              <a:t>event was </a:t>
            </a:r>
            <a:r>
              <a:rPr lang="en-AU" sz="2800" dirty="0" smtClean="0"/>
              <a:t>determined to </a:t>
            </a:r>
            <a:r>
              <a:rPr lang="en-AU" sz="2800" dirty="0"/>
              <a:t>be an accident under section 58 of the </a:t>
            </a:r>
            <a:r>
              <a:rPr lang="en-AU" sz="2800" dirty="0" smtClean="0"/>
              <a:t>regulations</a:t>
            </a:r>
            <a:r>
              <a:rPr lang="en-AU" sz="2800" dirty="0"/>
              <a:t>.  </a:t>
            </a:r>
            <a:endParaRPr lang="en-AU" sz="2800" dirty="0" smtClean="0"/>
          </a:p>
          <a:p>
            <a:pPr lvl="1"/>
            <a:r>
              <a:rPr lang="en-AU" dirty="0" smtClean="0"/>
              <a:t>ARPANSA </a:t>
            </a:r>
            <a:r>
              <a:rPr lang="en-AU" dirty="0"/>
              <a:t>inspectors conducted a site visit </a:t>
            </a:r>
            <a:r>
              <a:rPr lang="en-AU" dirty="0" smtClean="0"/>
              <a:t>on </a:t>
            </a:r>
            <a:r>
              <a:rPr lang="en-AU" dirty="0"/>
              <a:t>the same day, and further site visits and an inspection in the following </a:t>
            </a:r>
            <a:r>
              <a:rPr lang="en-AU" dirty="0" smtClean="0"/>
              <a:t>weeks.</a:t>
            </a:r>
          </a:p>
          <a:p>
            <a:pPr lvl="1"/>
            <a:r>
              <a:rPr lang="en-AU" dirty="0"/>
              <a:t>On Friday 5 July, the CEO of ARPANSA </a:t>
            </a:r>
            <a:r>
              <a:rPr lang="en-AU" dirty="0" smtClean="0"/>
              <a:t>permitted restricted </a:t>
            </a:r>
            <a:r>
              <a:rPr lang="en-AU" dirty="0"/>
              <a:t>production in the </a:t>
            </a:r>
            <a:r>
              <a:rPr lang="en-AU" dirty="0" err="1"/>
              <a:t>ANM</a:t>
            </a:r>
            <a:r>
              <a:rPr lang="en-AU" dirty="0"/>
              <a:t> Facility to a level that can satisfy the domestic demand for nuclear medicine only. </a:t>
            </a:r>
            <a:endParaRPr lang="en-AU" dirty="0" smtClean="0"/>
          </a:p>
          <a:p>
            <a:pPr lvl="1"/>
            <a:r>
              <a:rPr lang="en-AU" dirty="0"/>
              <a:t>ARPANSA is continuing its investigation into the causes and contributing factors of the accident. </a:t>
            </a:r>
          </a:p>
        </p:txBody>
      </p:sp>
    </p:spTree>
    <p:extLst>
      <p:ext uri="{BB962C8B-B14F-4D97-AF65-F5344CB8AC3E}">
        <p14:creationId xmlns:p14="http://schemas.microsoft.com/office/powerpoint/2010/main" val="11926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Areas for Improvement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7113723" y="723997"/>
            <a:ext cx="50782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i="1" dirty="0"/>
              <a:t>‘Areas for improvement’ (</a:t>
            </a:r>
            <a:r>
              <a:rPr lang="en-AU" sz="3000" i="1" dirty="0" err="1" smtClean="0"/>
              <a:t>AFI</a:t>
            </a:r>
            <a:r>
              <a:rPr lang="en-AU" sz="3000" i="1" dirty="0" smtClean="0"/>
              <a:t>) identify </a:t>
            </a:r>
            <a:r>
              <a:rPr lang="en-AU" sz="3000" i="1" dirty="0"/>
              <a:t>when a licence holder does not follow accepted </a:t>
            </a:r>
            <a:r>
              <a:rPr lang="en-AU" sz="3000" b="1" i="1" dirty="0"/>
              <a:t>best practice</a:t>
            </a:r>
            <a:r>
              <a:rPr lang="en-AU" sz="3000" i="1" dirty="0"/>
              <a:t> or does not meet </a:t>
            </a:r>
            <a:r>
              <a:rPr lang="en-AU" sz="3000" b="1" i="1" dirty="0"/>
              <a:t>self-imposed requirements</a:t>
            </a:r>
            <a:r>
              <a:rPr lang="en-AU" sz="3000" i="1" dirty="0"/>
              <a:t>, but the Licence holder is not contravening a legal requirement. These represent an area where the licence holder should improve their safety and security systems and practices. </a:t>
            </a:r>
          </a:p>
        </p:txBody>
      </p:sp>
    </p:spTree>
    <p:extLst>
      <p:ext uri="{BB962C8B-B14F-4D97-AF65-F5344CB8AC3E}">
        <p14:creationId xmlns:p14="http://schemas.microsoft.com/office/powerpoint/2010/main" val="360130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AFI</a:t>
            </a:r>
            <a:r>
              <a:rPr lang="en-AU" dirty="0" smtClean="0"/>
              <a:t> over time</a:t>
            </a:r>
            <a:endParaRPr lang="en-AU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849156"/>
              </p:ext>
            </p:extLst>
          </p:nvPr>
        </p:nvGraphicFramePr>
        <p:xfrm>
          <a:off x="367146" y="1524000"/>
          <a:ext cx="11554690" cy="5243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80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102" y="101277"/>
            <a:ext cx="10515600" cy="61458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Areas for Improvement - FY2018-19</a:t>
            </a:r>
            <a:endParaRPr lang="en-AU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3"/>
              <p:cNvGraphicFramePr/>
              <p:nvPr>
                <p:extLst>
                  <p:ext uri="{D42A27DB-BD31-4B8C-83A1-F6EECF244321}">
                    <p14:modId xmlns:p14="http://schemas.microsoft.com/office/powerpoint/2010/main" val="4177997037"/>
                  </p:ext>
                </p:extLst>
              </p:nvPr>
            </p:nvGraphicFramePr>
            <p:xfrm>
              <a:off x="0" y="765110"/>
              <a:ext cx="12064482" cy="588936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Chart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765110"/>
                <a:ext cx="12064482" cy="588936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00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102" y="101277"/>
            <a:ext cx="10515600" cy="61458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Areas for Improvement - FY2018-19</a:t>
            </a:r>
            <a:endParaRPr lang="en-AU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3"/>
              <p:cNvGraphicFramePr/>
              <p:nvPr>
                <p:extLst>
                  <p:ext uri="{D42A27DB-BD31-4B8C-83A1-F6EECF244321}">
                    <p14:modId xmlns:p14="http://schemas.microsoft.com/office/powerpoint/2010/main" val="386511316"/>
                  </p:ext>
                </p:extLst>
              </p:nvPr>
            </p:nvGraphicFramePr>
            <p:xfrm>
              <a:off x="0" y="765110"/>
              <a:ext cx="12064482" cy="588936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Chart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765110"/>
                <a:ext cx="12064482" cy="588936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5846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nip Same Side Corner Rectangle 9"/>
          <p:cNvSpPr/>
          <p:nvPr/>
        </p:nvSpPr>
        <p:spPr>
          <a:xfrm rot="16200000">
            <a:off x="7105650" y="1730375"/>
            <a:ext cx="6858000" cy="3397250"/>
          </a:xfrm>
          <a:prstGeom prst="snip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6">
                  <a:lumMod val="0"/>
                  <a:lumOff val="100000"/>
                  <a:alpha val="0"/>
                </a:schemeClr>
              </a:gs>
              <a:gs pos="47000">
                <a:schemeClr val="accent6">
                  <a:lumMod val="0"/>
                  <a:lumOff val="100000"/>
                  <a:alpha val="7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" name="Snip Same Side Corner Rectangle 7"/>
          <p:cNvSpPr/>
          <p:nvPr/>
        </p:nvSpPr>
        <p:spPr>
          <a:xfrm rot="5400000">
            <a:off x="-1762125" y="1730375"/>
            <a:ext cx="6858000" cy="3397250"/>
          </a:xfrm>
          <a:prstGeom prst="snip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6">
                  <a:lumMod val="0"/>
                  <a:lumOff val="100000"/>
                  <a:alpha val="0"/>
                </a:schemeClr>
              </a:gs>
              <a:gs pos="47000">
                <a:schemeClr val="accent6">
                  <a:lumMod val="0"/>
                  <a:lumOff val="100000"/>
                  <a:alpha val="62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94099"/>
            <a:ext cx="10312400" cy="993775"/>
          </a:xfrm>
        </p:spPr>
        <p:txBody>
          <a:bodyPr>
            <a:normAutofit/>
          </a:bodyPr>
          <a:lstStyle/>
          <a:p>
            <a:pPr algn="ctr"/>
            <a:r>
              <a:rPr lang="en-AU" dirty="0" smtClean="0"/>
              <a:t>Inspection Program Overview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442183"/>
              </p:ext>
            </p:extLst>
          </p:nvPr>
        </p:nvGraphicFramePr>
        <p:xfrm>
          <a:off x="2178050" y="1536700"/>
          <a:ext cx="78359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25000" y="1536700"/>
            <a:ext cx="2667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Regulatory Priority informed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Hazard of source of facility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Hazard &amp; level of control of the facility (</a:t>
            </a:r>
            <a:r>
              <a:rPr lang="en-AU" dirty="0" err="1" smtClean="0"/>
              <a:t>inc.</a:t>
            </a:r>
            <a:r>
              <a:rPr lang="en-AU" dirty="0" smtClean="0"/>
              <a:t> past performance)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r>
              <a:rPr lang="en-AU" dirty="0" smtClean="0"/>
              <a:t>Inspection scope defined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Performance Objectives and 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Applicable Codes and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Licence holder commitments</a:t>
            </a:r>
            <a:endParaRPr lang="en-AU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52868521"/>
              </p:ext>
            </p:extLst>
          </p:nvPr>
        </p:nvGraphicFramePr>
        <p:xfrm>
          <a:off x="88900" y="2102723"/>
          <a:ext cx="2838450" cy="349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Oval Callout 11"/>
          <p:cNvSpPr/>
          <p:nvPr/>
        </p:nvSpPr>
        <p:spPr>
          <a:xfrm>
            <a:off x="2178050" y="1358900"/>
            <a:ext cx="2273300" cy="1414493"/>
          </a:xfrm>
          <a:prstGeom prst="wedgeEllipseCallout">
            <a:avLst>
              <a:gd name="adj1" fmla="val 38030"/>
              <a:gd name="adj2" fmla="val 64967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Feedback</a:t>
            </a:r>
            <a:br>
              <a:rPr lang="en-AU" dirty="0" smtClean="0"/>
            </a:br>
            <a:r>
              <a:rPr lang="en-AU" dirty="0" smtClean="0"/>
              <a:t>(survey)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1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5" grpId="0"/>
      <p:bldGraphic spid="6" grpId="0">
        <p:bldAsOne/>
      </p:bldGraphic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102" y="75877"/>
            <a:ext cx="10515600" cy="61458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Areas for Improvement - FY2018-19</a:t>
            </a:r>
            <a:endParaRPr lang="en-AU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3"/>
              <p:cNvGraphicFramePr/>
              <p:nvPr>
                <p:extLst>
                  <p:ext uri="{D42A27DB-BD31-4B8C-83A1-F6EECF244321}">
                    <p14:modId xmlns:p14="http://schemas.microsoft.com/office/powerpoint/2010/main" val="284460814"/>
                  </p:ext>
                </p:extLst>
              </p:nvPr>
            </p:nvGraphicFramePr>
            <p:xfrm>
              <a:off x="0" y="765110"/>
              <a:ext cx="12064482" cy="588936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Chart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765110"/>
                <a:ext cx="12064482" cy="588936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797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102" y="75877"/>
            <a:ext cx="10515600" cy="61458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Areas for Improvement - FY2018-19</a:t>
            </a:r>
            <a:endParaRPr lang="en-AU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3"/>
              <p:cNvGraphicFramePr/>
              <p:nvPr>
                <p:extLst>
                  <p:ext uri="{D42A27DB-BD31-4B8C-83A1-F6EECF244321}">
                    <p14:modId xmlns:p14="http://schemas.microsoft.com/office/powerpoint/2010/main" val="2590771539"/>
                  </p:ext>
                </p:extLst>
              </p:nvPr>
            </p:nvGraphicFramePr>
            <p:xfrm>
              <a:off x="0" y="765110"/>
              <a:ext cx="12064482" cy="588936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Chart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765110"/>
                <a:ext cx="12064482" cy="588936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793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469" y="221866"/>
            <a:ext cx="5696484" cy="1325563"/>
          </a:xfrm>
        </p:spPr>
        <p:txBody>
          <a:bodyPr/>
          <a:lstStyle/>
          <a:p>
            <a:pPr algn="ctr"/>
            <a:r>
              <a:rPr lang="en-AU" dirty="0" smtClean="0"/>
              <a:t>Documentation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9455" y="1601306"/>
            <a:ext cx="5018906" cy="4970409"/>
          </a:xfrm>
        </p:spPr>
        <p:txBody>
          <a:bodyPr>
            <a:normAutofit/>
          </a:bodyPr>
          <a:lstStyle/>
          <a:p>
            <a:r>
              <a:rPr lang="en-AU" dirty="0" smtClean="0"/>
              <a:t>Why is it important?</a:t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Risk assessments</a:t>
            </a:r>
            <a:r>
              <a:rPr lang="en-AU" dirty="0"/>
              <a:t>, </a:t>
            </a:r>
            <a:r>
              <a:rPr lang="en-AU" dirty="0" smtClean="0"/>
              <a:t>records, </a:t>
            </a:r>
            <a:r>
              <a:rPr lang="en-AU" dirty="0"/>
              <a:t>policy </a:t>
            </a:r>
            <a:r>
              <a:rPr lang="en-AU" dirty="0" smtClean="0"/>
              <a:t>and procedures, are key to ensuring risks and controls are effective – </a:t>
            </a:r>
            <a:br>
              <a:rPr lang="en-AU" dirty="0" smtClean="0"/>
            </a:br>
            <a:r>
              <a:rPr lang="en-AU" dirty="0" smtClean="0"/>
              <a:t>They are artefacts we can assess.  </a:t>
            </a:r>
            <a:endParaRPr lang="en-AU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" name="Chart 5"/>
              <p:cNvGraphicFramePr/>
              <p:nvPr>
                <p:extLst>
                  <p:ext uri="{D42A27DB-BD31-4B8C-83A1-F6EECF244321}">
                    <p14:modId xmlns:p14="http://schemas.microsoft.com/office/powerpoint/2010/main" val="760505116"/>
                  </p:ext>
                </p:extLst>
              </p:nvPr>
            </p:nvGraphicFramePr>
            <p:xfrm>
              <a:off x="78403" y="695952"/>
              <a:ext cx="4364782" cy="616204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6" name="Chart 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403" y="695952"/>
                <a:ext cx="4364782" cy="6162048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t="3432"/>
          <a:stretch/>
        </p:blipFill>
        <p:spPr>
          <a:xfrm>
            <a:off x="4392385" y="5461000"/>
            <a:ext cx="1933845" cy="1343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90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71373"/>
              </p:ext>
            </p:extLst>
          </p:nvPr>
        </p:nvGraphicFramePr>
        <p:xfrm>
          <a:off x="92991" y="21265"/>
          <a:ext cx="8307092" cy="6466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129218"/>
              </p:ext>
            </p:extLst>
          </p:nvPr>
        </p:nvGraphicFramePr>
        <p:xfrm>
          <a:off x="8586063" y="278969"/>
          <a:ext cx="3468822" cy="6312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13771" y="6188208"/>
            <a:ext cx="5620972" cy="599356"/>
            <a:chOff x="140940" y="0"/>
            <a:chExt cx="5620972" cy="599356"/>
          </a:xfrm>
        </p:grpSpPr>
        <p:sp>
          <p:nvSpPr>
            <p:cNvPr id="6" name="Rectangle 5"/>
            <p:cNvSpPr/>
            <p:nvPr/>
          </p:nvSpPr>
          <p:spPr>
            <a:xfrm>
              <a:off x="140940" y="0"/>
              <a:ext cx="4032766" cy="59935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TextBox 6"/>
            <p:cNvSpPr txBox="1"/>
            <p:nvPr/>
          </p:nvSpPr>
          <p:spPr>
            <a:xfrm>
              <a:off x="140940" y="0"/>
              <a:ext cx="5620972" cy="5993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b" anchorCtr="0">
              <a:noAutofit/>
            </a:bodyPr>
            <a:lstStyle/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000" dirty="0" smtClean="0"/>
                <a:t>Safety is Integrated </a:t>
              </a:r>
              <a:r>
                <a:rPr lang="en-AU" sz="2000" b="1" dirty="0"/>
                <a:t>across divisional boundaries</a:t>
              </a:r>
              <a:endParaRPr lang="en-US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679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10914681" cy="5094513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Key </a:t>
            </a:r>
            <a:r>
              <a:rPr lang="en-AU" b="1" dirty="0"/>
              <a:t>safety case documentation</a:t>
            </a:r>
            <a:r>
              <a:rPr lang="en-AU" dirty="0"/>
              <a:t>, such as the Safety Assessment Report, require revision to ensure they capture current conditions.</a:t>
            </a:r>
          </a:p>
          <a:p>
            <a:r>
              <a:rPr lang="en-AU" dirty="0" smtClean="0"/>
              <a:t>Implementation </a:t>
            </a:r>
            <a:r>
              <a:rPr lang="en-AU" dirty="0"/>
              <a:t>of the annual </a:t>
            </a:r>
            <a:r>
              <a:rPr lang="en-AU" b="1" dirty="0"/>
              <a:t>maintenance strategy</a:t>
            </a:r>
            <a:r>
              <a:rPr lang="en-AU" dirty="0"/>
              <a:t>.</a:t>
            </a:r>
          </a:p>
          <a:p>
            <a:r>
              <a:rPr lang="en-AU" dirty="0" smtClean="0"/>
              <a:t>Incorrect </a:t>
            </a:r>
            <a:r>
              <a:rPr lang="en-AU" b="1" dirty="0"/>
              <a:t>labelling</a:t>
            </a:r>
            <a:r>
              <a:rPr lang="en-AU" dirty="0"/>
              <a:t> on some UV apparatus. 	</a:t>
            </a:r>
          </a:p>
          <a:p>
            <a:r>
              <a:rPr lang="en-AU" dirty="0" smtClean="0"/>
              <a:t>Review </a:t>
            </a:r>
            <a:r>
              <a:rPr lang="en-AU" b="1" dirty="0"/>
              <a:t>staffing and workloads </a:t>
            </a:r>
            <a:r>
              <a:rPr lang="en-AU" b="1" dirty="0" smtClean="0"/>
              <a:t>related to </a:t>
            </a:r>
            <a:r>
              <a:rPr lang="en-AU" b="1" dirty="0"/>
              <a:t>safety </a:t>
            </a:r>
            <a:r>
              <a:rPr lang="en-AU" b="1" dirty="0" smtClean="0"/>
              <a:t>functions </a:t>
            </a:r>
            <a:r>
              <a:rPr lang="en-AU" dirty="0" smtClean="0"/>
              <a:t>to ensure these </a:t>
            </a:r>
            <a:r>
              <a:rPr lang="en-AU" dirty="0"/>
              <a:t>are </a:t>
            </a:r>
            <a:r>
              <a:rPr lang="en-AU" dirty="0" smtClean="0"/>
              <a:t>performed.</a:t>
            </a:r>
          </a:p>
          <a:p>
            <a:r>
              <a:rPr lang="en-AU" dirty="0" smtClean="0"/>
              <a:t>Plans should </a:t>
            </a:r>
            <a:r>
              <a:rPr lang="en-AU" dirty="0"/>
              <a:t>be reviewed against the Regulatory Guide </a:t>
            </a:r>
            <a:r>
              <a:rPr lang="en-AU" dirty="0" smtClean="0"/>
              <a:t>(REG-LA-SUP-2400B) to </a:t>
            </a:r>
            <a:r>
              <a:rPr lang="en-AU" dirty="0"/>
              <a:t>ensure </a:t>
            </a:r>
            <a:r>
              <a:rPr lang="en-AU" b="1" dirty="0"/>
              <a:t>accountabilities and responsibilities</a:t>
            </a:r>
            <a:r>
              <a:rPr lang="en-AU" dirty="0"/>
              <a:t> for the licence </a:t>
            </a:r>
            <a:r>
              <a:rPr lang="en-AU" b="1" dirty="0"/>
              <a:t>is consistently documented</a:t>
            </a:r>
            <a:r>
              <a:rPr lang="en-A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663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033303"/>
              </p:ext>
            </p:extLst>
          </p:nvPr>
        </p:nvGraphicFramePr>
        <p:xfrm>
          <a:off x="457200" y="4432300"/>
          <a:ext cx="11442700" cy="215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8018349"/>
              </p:ext>
            </p:extLst>
          </p:nvPr>
        </p:nvGraphicFramePr>
        <p:xfrm>
          <a:off x="457200" y="254000"/>
          <a:ext cx="114427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Down Arrow 8"/>
          <p:cNvSpPr/>
          <p:nvPr/>
        </p:nvSpPr>
        <p:spPr>
          <a:xfrm>
            <a:off x="5295900" y="2863850"/>
            <a:ext cx="1168400" cy="1346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183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Feedback</a:t>
            </a:r>
            <a:r>
              <a:rPr lang="en-AU" dirty="0"/>
              <a:t/>
            </a:r>
            <a:br>
              <a:rPr lang="en-AU" dirty="0"/>
            </a:br>
            <a:r>
              <a:rPr lang="en-AU" sz="3200" dirty="0" smtClean="0"/>
              <a:t>post inspection survey results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58145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2441" y="365125"/>
            <a:ext cx="11391253" cy="1325563"/>
          </a:xfrm>
        </p:spPr>
        <p:txBody>
          <a:bodyPr>
            <a:normAutofit fontScale="90000"/>
          </a:bodyPr>
          <a:lstStyle/>
          <a:p>
            <a:r>
              <a:rPr lang="en-AU" dirty="0"/>
              <a:t>What is your overall satisfaction of the Inspection</a:t>
            </a:r>
            <a:r>
              <a:rPr lang="en-AU" dirty="0" smtClean="0"/>
              <a:t>?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481631"/>
              </p:ext>
            </p:extLst>
          </p:nvPr>
        </p:nvGraphicFramePr>
        <p:xfrm>
          <a:off x="340963" y="1825625"/>
          <a:ext cx="849307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435811"/>
              </p:ext>
            </p:extLst>
          </p:nvPr>
        </p:nvGraphicFramePr>
        <p:xfrm>
          <a:off x="8834034" y="2340244"/>
          <a:ext cx="3208149" cy="3544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681330" y="3805937"/>
            <a:ext cx="15135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/>
              <a:t>88%</a:t>
            </a:r>
            <a:endParaRPr lang="en-AU" sz="6000" dirty="0"/>
          </a:p>
        </p:txBody>
      </p:sp>
    </p:spTree>
    <p:extLst>
      <p:ext uri="{BB962C8B-B14F-4D97-AF65-F5344CB8AC3E}">
        <p14:creationId xmlns:p14="http://schemas.microsoft.com/office/powerpoint/2010/main" val="235204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732" y="342792"/>
            <a:ext cx="10515600" cy="1325563"/>
          </a:xfrm>
        </p:spPr>
        <p:txBody>
          <a:bodyPr/>
          <a:lstStyle/>
          <a:p>
            <a:r>
              <a:rPr lang="en-AU" dirty="0" smtClean="0"/>
              <a:t>Comments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891936">
            <a:off x="3679758" y="1914759"/>
            <a:ext cx="8398790" cy="861287"/>
          </a:xfr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>
                <a:solidFill>
                  <a:schemeClr val="accent5">
                    <a:lumMod val="50000"/>
                  </a:schemeClr>
                </a:solidFill>
              </a:rPr>
              <a:t>The </a:t>
            </a:r>
            <a:r>
              <a:rPr lang="en-AU" sz="2400" b="1" dirty="0">
                <a:solidFill>
                  <a:schemeClr val="accent5">
                    <a:lumMod val="50000"/>
                  </a:schemeClr>
                </a:solidFill>
              </a:rPr>
              <a:t>communication was good</a:t>
            </a:r>
            <a:r>
              <a:rPr lang="en-AU" sz="2400" dirty="0">
                <a:solidFill>
                  <a:schemeClr val="accent5">
                    <a:lumMod val="50000"/>
                  </a:schemeClr>
                </a:solidFill>
              </a:rPr>
              <a:t>, no specific improvement required. </a:t>
            </a:r>
          </a:p>
        </p:txBody>
      </p:sp>
      <p:sp>
        <p:nvSpPr>
          <p:cNvPr id="4" name="Rectangle 3"/>
          <p:cNvSpPr/>
          <p:nvPr/>
        </p:nvSpPr>
        <p:spPr>
          <a:xfrm rot="21419724">
            <a:off x="249265" y="2319265"/>
            <a:ext cx="6096000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en-AU" sz="2400" dirty="0">
                <a:solidFill>
                  <a:schemeClr val="accent5">
                    <a:lumMod val="50000"/>
                  </a:schemeClr>
                </a:solidFill>
              </a:rPr>
              <a:t> I would like to highlight that the </a:t>
            </a:r>
            <a:r>
              <a:rPr lang="en-AU" sz="2400" b="1" dirty="0">
                <a:solidFill>
                  <a:schemeClr val="accent5">
                    <a:lumMod val="50000"/>
                  </a:schemeClr>
                </a:solidFill>
              </a:rPr>
              <a:t>significant work undertaken by the inspection team in the time leading up to the inspection </a:t>
            </a:r>
            <a:r>
              <a:rPr lang="en-AU" sz="2400" dirty="0">
                <a:solidFill>
                  <a:schemeClr val="accent5">
                    <a:lumMod val="50000"/>
                  </a:schemeClr>
                </a:solidFill>
              </a:rPr>
              <a:t>by thoroughly reviewing documentation and information sent prior, significantly improves </a:t>
            </a:r>
            <a:r>
              <a:rPr lang="en-AU" sz="2400" dirty="0" smtClean="0">
                <a:solidFill>
                  <a:schemeClr val="accent5">
                    <a:lumMod val="50000"/>
                  </a:schemeClr>
                </a:solidFill>
              </a:rPr>
              <a:t>of </a:t>
            </a:r>
            <a:r>
              <a:rPr lang="en-AU" sz="2400" dirty="0">
                <a:solidFill>
                  <a:schemeClr val="accent5">
                    <a:lumMod val="50000"/>
                  </a:schemeClr>
                </a:solidFill>
              </a:rPr>
              <a:t>the inspection. It feels like the </a:t>
            </a:r>
            <a:r>
              <a:rPr lang="en-AU" sz="2400" b="1" dirty="0">
                <a:solidFill>
                  <a:schemeClr val="accent5">
                    <a:lumMod val="50000"/>
                  </a:schemeClr>
                </a:solidFill>
              </a:rPr>
              <a:t>time is used to</a:t>
            </a:r>
            <a:r>
              <a:rPr lang="en-AU" sz="2400" dirty="0">
                <a:solidFill>
                  <a:schemeClr val="accent5">
                    <a:lumMod val="50000"/>
                  </a:schemeClr>
                </a:solidFill>
              </a:rPr>
              <a:t> the effectiveness and efficiency </a:t>
            </a:r>
            <a:r>
              <a:rPr lang="en-AU" sz="2400" b="1" dirty="0" smtClean="0">
                <a:solidFill>
                  <a:schemeClr val="accent5">
                    <a:lumMod val="50000"/>
                  </a:schemeClr>
                </a:solidFill>
              </a:rPr>
              <a:t>focus </a:t>
            </a:r>
            <a:r>
              <a:rPr lang="en-AU" sz="2400" b="1" dirty="0">
                <a:solidFill>
                  <a:schemeClr val="accent5">
                    <a:lumMod val="50000"/>
                  </a:schemeClr>
                </a:solidFill>
              </a:rPr>
              <a:t>on more important areas </a:t>
            </a:r>
            <a:r>
              <a:rPr lang="en-AU" sz="2400" dirty="0">
                <a:solidFill>
                  <a:schemeClr val="accent5">
                    <a:lumMod val="50000"/>
                  </a:schemeClr>
                </a:solidFill>
              </a:rPr>
              <a:t>or seek clarification rather than wasting time on details that are insignificant to safety.</a:t>
            </a:r>
          </a:p>
        </p:txBody>
      </p:sp>
      <p:sp>
        <p:nvSpPr>
          <p:cNvPr id="5" name="Rectangle 4"/>
          <p:cNvSpPr/>
          <p:nvPr/>
        </p:nvSpPr>
        <p:spPr>
          <a:xfrm rot="21169755">
            <a:off x="6253519" y="4012254"/>
            <a:ext cx="581845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AU" sz="2400" dirty="0" smtClean="0">
                <a:solidFill>
                  <a:schemeClr val="accent5">
                    <a:lumMod val="50000"/>
                  </a:schemeClr>
                </a:solidFill>
              </a:rPr>
              <a:t> It was all </a:t>
            </a:r>
            <a:r>
              <a:rPr lang="en-AU" sz="2400" b="1" dirty="0" smtClean="0">
                <a:solidFill>
                  <a:schemeClr val="accent5">
                    <a:lumMod val="50000"/>
                  </a:schemeClr>
                </a:solidFill>
              </a:rPr>
              <a:t>very professional </a:t>
            </a:r>
            <a:r>
              <a:rPr lang="en-AU" sz="2400" dirty="0" smtClean="0">
                <a:solidFill>
                  <a:schemeClr val="accent5">
                    <a:lumMod val="50000"/>
                  </a:schemeClr>
                </a:solidFill>
              </a:rPr>
              <a:t>and constructive.</a:t>
            </a:r>
            <a:endParaRPr lang="en-A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52479" y="5187302"/>
            <a:ext cx="6096000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en-AU" sz="2400" dirty="0">
                <a:solidFill>
                  <a:schemeClr val="accent5">
                    <a:lumMod val="50000"/>
                  </a:schemeClr>
                </a:solidFill>
              </a:rPr>
              <a:t>Lead inspector </a:t>
            </a:r>
            <a:r>
              <a:rPr lang="en-AU" sz="2400" b="1" dirty="0">
                <a:solidFill>
                  <a:schemeClr val="accent5">
                    <a:lumMod val="50000"/>
                  </a:schemeClr>
                </a:solidFill>
              </a:rPr>
              <a:t>communication is very good</a:t>
            </a:r>
            <a:r>
              <a:rPr lang="en-AU" sz="2400" dirty="0">
                <a:solidFill>
                  <a:schemeClr val="accent5">
                    <a:lumMod val="50000"/>
                  </a:schemeClr>
                </a:solidFill>
              </a:rPr>
              <a:t>. Formally goes through things at entry/exit meeting to ensure that all aspects of the </a:t>
            </a:r>
            <a:r>
              <a:rPr lang="en-AU" sz="2400" b="1" dirty="0">
                <a:solidFill>
                  <a:schemeClr val="accent5">
                    <a:lumMod val="50000"/>
                  </a:schemeClr>
                </a:solidFill>
              </a:rPr>
              <a:t>inspection are clear to the operator. </a:t>
            </a:r>
          </a:p>
        </p:txBody>
      </p:sp>
      <p:sp>
        <p:nvSpPr>
          <p:cNvPr id="7" name="Rectangle 6"/>
          <p:cNvSpPr/>
          <p:nvPr/>
        </p:nvSpPr>
        <p:spPr>
          <a:xfrm>
            <a:off x="6574527" y="365125"/>
            <a:ext cx="5473952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AU" sz="2400" dirty="0">
                <a:solidFill>
                  <a:schemeClr val="accent5">
                    <a:lumMod val="50000"/>
                  </a:schemeClr>
                </a:solidFill>
              </a:rPr>
              <a:t>The inspector was very good in </a:t>
            </a:r>
            <a:r>
              <a:rPr lang="en-AU" sz="2400" b="1" dirty="0" smtClean="0">
                <a:solidFill>
                  <a:schemeClr val="accent5">
                    <a:lumMod val="50000"/>
                  </a:schemeClr>
                </a:solidFill>
              </a:rPr>
              <a:t>communicating </a:t>
            </a:r>
            <a:r>
              <a:rPr lang="en-AU" sz="2400" b="1" dirty="0">
                <a:solidFill>
                  <a:schemeClr val="accent5">
                    <a:lumMod val="50000"/>
                  </a:schemeClr>
                </a:solidFill>
              </a:rPr>
              <a:t>the objectives and expectation.</a:t>
            </a:r>
          </a:p>
        </p:txBody>
      </p:sp>
    </p:spTree>
    <p:extLst>
      <p:ext uri="{BB962C8B-B14F-4D97-AF65-F5344CB8AC3E}">
        <p14:creationId xmlns:p14="http://schemas.microsoft.com/office/powerpoint/2010/main" val="56722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You Said…. 				We Did…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51" y="1825625"/>
            <a:ext cx="5904854" cy="4351338"/>
          </a:xfrm>
        </p:spPr>
        <p:txBody>
          <a:bodyPr>
            <a:noAutofit/>
          </a:bodyPr>
          <a:lstStyle/>
          <a:p>
            <a:r>
              <a:rPr lang="en-AU" sz="3000" dirty="0"/>
              <a:t>On </a:t>
            </a:r>
            <a:r>
              <a:rPr lang="en-AU" sz="3000" b="1" dirty="0"/>
              <a:t>sites where risks are minimal</a:t>
            </a:r>
            <a:r>
              <a:rPr lang="en-AU" sz="3000" dirty="0"/>
              <a:t> a </a:t>
            </a:r>
            <a:r>
              <a:rPr lang="en-AU" sz="3000" b="1" dirty="0"/>
              <a:t>shorter inspection </a:t>
            </a:r>
            <a:r>
              <a:rPr lang="en-AU" sz="3000" dirty="0"/>
              <a:t>targeting just a few items may be a better use of the inspectors time. </a:t>
            </a:r>
            <a:br>
              <a:rPr lang="en-AU" sz="3000" dirty="0"/>
            </a:br>
            <a:r>
              <a:rPr lang="en-AU" sz="3000" dirty="0" smtClean="0"/>
              <a:t>On </a:t>
            </a:r>
            <a:r>
              <a:rPr lang="en-AU" sz="3000" dirty="0"/>
              <a:t>such </a:t>
            </a:r>
            <a:r>
              <a:rPr lang="en-AU" sz="3000" b="1" dirty="0"/>
              <a:t>short visits </a:t>
            </a:r>
            <a:r>
              <a:rPr lang="en-AU" sz="3000" dirty="0"/>
              <a:t>the entrance and exit meetings may not be necessary if all party's are familiar with the process and there have not been any </a:t>
            </a:r>
            <a:r>
              <a:rPr lang="en-AU" sz="3000" dirty="0" smtClean="0"/>
              <a:t>significant </a:t>
            </a:r>
            <a:r>
              <a:rPr lang="en-AU" sz="3000" dirty="0"/>
              <a:t>changes.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466668" y="1825625"/>
            <a:ext cx="5181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 smtClean="0"/>
              <a:t>For the </a:t>
            </a:r>
            <a:r>
              <a:rPr lang="en-AU" b="1" dirty="0" smtClean="0"/>
              <a:t>lowest hazard sources </a:t>
            </a:r>
            <a:r>
              <a:rPr lang="en-AU" dirty="0" smtClean="0"/>
              <a:t>we have been implementing alternative regulatory oversight techniques:</a:t>
            </a:r>
          </a:p>
          <a:p>
            <a:r>
              <a:rPr lang="en-AU" dirty="0"/>
              <a:t>Reduced inspection frequency</a:t>
            </a:r>
          </a:p>
          <a:p>
            <a:r>
              <a:rPr lang="en-AU" dirty="0" smtClean="0"/>
              <a:t>New self assessment </a:t>
            </a:r>
            <a:r>
              <a:rPr lang="en-AU" dirty="0" err="1" smtClean="0"/>
              <a:t>iAuditor</a:t>
            </a:r>
            <a:r>
              <a:rPr lang="en-AU" dirty="0" smtClean="0"/>
              <a:t> tool (under development)</a:t>
            </a:r>
          </a:p>
          <a:p>
            <a:r>
              <a:rPr lang="en-AU" dirty="0" smtClean="0"/>
              <a:t>Use of site visits (non-inspection) and other tools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238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Good Practices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7419011" y="1185662"/>
            <a:ext cx="477298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000" i="1" dirty="0"/>
              <a:t>‘Good Practice’ </a:t>
            </a:r>
            <a:r>
              <a:rPr lang="en-AU" sz="3000" i="1" dirty="0" smtClean="0"/>
              <a:t>identifies </a:t>
            </a:r>
            <a:r>
              <a:rPr lang="en-AU" sz="3000" i="1" dirty="0"/>
              <a:t>were </a:t>
            </a:r>
            <a:r>
              <a:rPr lang="en-AU" sz="3000" i="1" dirty="0" smtClean="0"/>
              <a:t>a licence </a:t>
            </a:r>
            <a:r>
              <a:rPr lang="en-AU" sz="3000" i="1" dirty="0"/>
              <a:t>holder has a practice which is considered superior to that observed elsewhere and </a:t>
            </a:r>
            <a:r>
              <a:rPr lang="en-AU" sz="3000" b="1" i="1" dirty="0"/>
              <a:t>goes beyond the fulfilment of requirements or expectations</a:t>
            </a:r>
            <a:r>
              <a:rPr lang="en-AU" sz="3000" i="1" dirty="0"/>
              <a:t>. This helps to highlight and share good practices.</a:t>
            </a:r>
          </a:p>
        </p:txBody>
      </p:sp>
    </p:spTree>
    <p:extLst>
      <p:ext uri="{BB962C8B-B14F-4D97-AF65-F5344CB8AC3E}">
        <p14:creationId xmlns:p14="http://schemas.microsoft.com/office/powerpoint/2010/main" val="205433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You Said…. 				We Did…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In the inspection report, it wasn't clearly </a:t>
            </a:r>
            <a:r>
              <a:rPr lang="en-AU" dirty="0" smtClean="0"/>
              <a:t>stated </a:t>
            </a:r>
            <a:r>
              <a:rPr lang="en-AU" dirty="0"/>
              <a:t>in the listed corrections that needed to be made, </a:t>
            </a:r>
            <a:r>
              <a:rPr lang="en-AU" b="1" dirty="0"/>
              <a:t>which </a:t>
            </a:r>
            <a:r>
              <a:rPr lang="en-AU" b="1" dirty="0" smtClean="0"/>
              <a:t>[</a:t>
            </a:r>
            <a:r>
              <a:rPr lang="en-AU" b="1" dirty="0"/>
              <a:t>organisational</a:t>
            </a:r>
            <a:r>
              <a:rPr lang="en-AU" b="1" dirty="0" smtClean="0"/>
              <a:t>] area </a:t>
            </a:r>
            <a:r>
              <a:rPr lang="en-AU" b="1" dirty="0"/>
              <a:t>the corrections were for.</a:t>
            </a:r>
            <a:r>
              <a:rPr lang="en-AU" dirty="0"/>
              <a:t> This should be clarified as </a:t>
            </a:r>
            <a:r>
              <a:rPr lang="en-AU" dirty="0" smtClean="0"/>
              <a:t>[two organisational areas] were </a:t>
            </a:r>
            <a:r>
              <a:rPr lang="en-AU" dirty="0"/>
              <a:t>involved in the inspection.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/>
              <a:t>Each year in February we hold a </a:t>
            </a:r>
            <a:r>
              <a:rPr lang="en-AU" b="1" dirty="0" smtClean="0"/>
              <a:t>‘training day’ </a:t>
            </a:r>
            <a:r>
              <a:rPr lang="en-AU" dirty="0" smtClean="0"/>
              <a:t>which includes inspection report writing. During the next training we will look at the clarity of the areas for improvement.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279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Recap</a:t>
            </a:r>
            <a:r>
              <a:rPr lang="en-AU" dirty="0"/>
              <a:t/>
            </a:r>
            <a:br>
              <a:rPr lang="en-AU" dirty="0"/>
            </a:br>
            <a:endParaRPr lang="en-AU" dirty="0" smtClean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609703" y="439765"/>
            <a:ext cx="4557485" cy="62007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 smtClean="0">
                <a:solidFill>
                  <a:schemeClr val="accent1"/>
                </a:solidFill>
              </a:rPr>
              <a:t>Share Operating Experience</a:t>
            </a:r>
          </a:p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Factors affecting regulatory response</a:t>
            </a:r>
            <a:endParaRPr lang="en-AU" sz="36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How </a:t>
            </a:r>
            <a:r>
              <a:rPr lang="en-AU" sz="4000" dirty="0" err="1" smtClean="0">
                <a:solidFill>
                  <a:schemeClr val="bg1">
                    <a:lumMod val="65000"/>
                  </a:schemeClr>
                </a:solidFill>
              </a:rPr>
              <a:t>AFIs</a:t>
            </a:r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 can help you to improve, (holistic safety / Safety culture)</a:t>
            </a:r>
          </a:p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Welcome feedback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609702" y="439765"/>
            <a:ext cx="4557485" cy="62007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Share Operating Experience</a:t>
            </a:r>
          </a:p>
          <a:p>
            <a:r>
              <a:rPr lang="en-AU" sz="4000" dirty="0" smtClean="0">
                <a:solidFill>
                  <a:schemeClr val="accent1"/>
                </a:solidFill>
              </a:rPr>
              <a:t>Factors affecting regulatory response</a:t>
            </a:r>
            <a:endParaRPr lang="en-AU" sz="3600" dirty="0" smtClean="0"/>
          </a:p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How </a:t>
            </a:r>
            <a:r>
              <a:rPr lang="en-AU" sz="4000" dirty="0" err="1" smtClean="0">
                <a:solidFill>
                  <a:schemeClr val="bg1">
                    <a:lumMod val="65000"/>
                  </a:schemeClr>
                </a:solidFill>
              </a:rPr>
              <a:t>AFIs</a:t>
            </a:r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 can help you to improve, (holistic safety / Safety culture)</a:t>
            </a:r>
          </a:p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Welcome feedback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09701" y="439765"/>
            <a:ext cx="4557485" cy="62007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Share Operating Experience</a:t>
            </a:r>
          </a:p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Factors affecting regulatory response</a:t>
            </a:r>
            <a:endParaRPr lang="en-AU" sz="36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AU" sz="4000" dirty="0" smtClean="0">
                <a:solidFill>
                  <a:schemeClr val="accent1"/>
                </a:solidFill>
              </a:rPr>
              <a:t>How </a:t>
            </a:r>
            <a:r>
              <a:rPr lang="en-AU" sz="4000" dirty="0" err="1" smtClean="0">
                <a:solidFill>
                  <a:schemeClr val="accent1"/>
                </a:solidFill>
              </a:rPr>
              <a:t>AFIs</a:t>
            </a:r>
            <a:r>
              <a:rPr lang="en-AU" sz="4000" dirty="0" smtClean="0">
                <a:solidFill>
                  <a:schemeClr val="accent1"/>
                </a:solidFill>
              </a:rPr>
              <a:t> can help you to improve, (holistic safety / Safety culture)</a:t>
            </a:r>
          </a:p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Welcome feedback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609701" y="439765"/>
            <a:ext cx="4557485" cy="62007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Share Operating Experience</a:t>
            </a:r>
          </a:p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Factors affecting regulatory response</a:t>
            </a:r>
            <a:endParaRPr lang="en-AU" sz="36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How </a:t>
            </a:r>
            <a:r>
              <a:rPr lang="en-AU" sz="4000" dirty="0" err="1" smtClean="0">
                <a:solidFill>
                  <a:schemeClr val="bg1">
                    <a:lumMod val="65000"/>
                  </a:schemeClr>
                </a:solidFill>
              </a:rPr>
              <a:t>AFIs</a:t>
            </a:r>
            <a:r>
              <a:rPr lang="en-AU" sz="4000" dirty="0" smtClean="0">
                <a:solidFill>
                  <a:schemeClr val="bg1">
                    <a:lumMod val="65000"/>
                  </a:schemeClr>
                </a:solidFill>
              </a:rPr>
              <a:t> can help you to improve, (holistic safety / Safety culture)</a:t>
            </a:r>
          </a:p>
          <a:p>
            <a:r>
              <a:rPr lang="en-AU" sz="4000" dirty="0" smtClean="0">
                <a:solidFill>
                  <a:schemeClr val="accent1"/>
                </a:solidFill>
              </a:rPr>
              <a:t>Welcome feedback</a:t>
            </a:r>
          </a:p>
        </p:txBody>
      </p:sp>
    </p:spTree>
    <p:extLst>
      <p:ext uri="{BB962C8B-B14F-4D97-AF65-F5344CB8AC3E}">
        <p14:creationId xmlns:p14="http://schemas.microsoft.com/office/powerpoint/2010/main" val="405862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404755"/>
            <a:ext cx="10515600" cy="1325563"/>
          </a:xfrm>
        </p:spPr>
        <p:txBody>
          <a:bodyPr/>
          <a:lstStyle/>
          <a:p>
            <a:pPr algn="ctr"/>
            <a:r>
              <a:rPr lang="en-AU" dirty="0" smtClean="0"/>
              <a:t>Thank You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33766" y="4200041"/>
            <a:ext cx="11653433" cy="2479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 smtClean="0">
                <a:solidFill>
                  <a:srgbClr val="4E1A74"/>
                </a:solidFill>
              </a:rPr>
              <a:t>CONTACT ARPANSA</a:t>
            </a:r>
          </a:p>
          <a:p>
            <a:pPr marL="0" indent="0">
              <a:buNone/>
            </a:pPr>
            <a:r>
              <a:rPr lang="en-AU" sz="2400" b="1" dirty="0" smtClean="0">
                <a:solidFill>
                  <a:srgbClr val="4E1A74"/>
                </a:solidFill>
              </a:rPr>
              <a:t>Email</a:t>
            </a:r>
            <a:r>
              <a:rPr lang="en-AU" sz="2400" b="1" dirty="0">
                <a:solidFill>
                  <a:srgbClr val="4E1A74"/>
                </a:solidFill>
              </a:rPr>
              <a:t>: </a:t>
            </a:r>
            <a:r>
              <a:rPr lang="en-AU" sz="2400" b="1" dirty="0" smtClean="0">
                <a:solidFill>
                  <a:srgbClr val="4E1A74"/>
                </a:solidFill>
              </a:rPr>
              <a:t>	</a:t>
            </a:r>
            <a:r>
              <a:rPr lang="en-AU" sz="2400" b="1" dirty="0">
                <a:solidFill>
                  <a:srgbClr val="4E1A74"/>
                </a:solidFill>
              </a:rPr>
              <a:t>	</a:t>
            </a:r>
            <a:r>
              <a:rPr lang="en-AU" sz="2400" b="1" dirty="0" smtClean="0">
                <a:solidFill>
                  <a:srgbClr val="4E1A74"/>
                </a:solidFill>
              </a:rPr>
              <a:t>    </a:t>
            </a:r>
            <a:r>
              <a:rPr lang="en-AU" sz="2400" dirty="0" smtClean="0">
                <a:solidFill>
                  <a:srgbClr val="4E1A74"/>
                </a:solidFill>
              </a:rPr>
              <a:t>info@arpansa.gov.au, christopher.nickel@arpansa.gov.au</a:t>
            </a:r>
            <a:endParaRPr lang="en-AU" sz="2400" dirty="0">
              <a:solidFill>
                <a:srgbClr val="4E1A74"/>
              </a:solidFill>
            </a:endParaRPr>
          </a:p>
          <a:p>
            <a:pPr marL="0" indent="0" defTabSz="0">
              <a:buNone/>
              <a:tabLst>
                <a:tab pos="2160000" algn="l"/>
                <a:tab pos="6120000" algn="r"/>
              </a:tabLst>
            </a:pPr>
            <a:r>
              <a:rPr lang="en-AU" sz="2400" b="1" dirty="0" smtClean="0">
                <a:solidFill>
                  <a:srgbClr val="4E1A74"/>
                </a:solidFill>
              </a:rPr>
              <a:t>Website</a:t>
            </a:r>
            <a:r>
              <a:rPr lang="en-AU" sz="2400" b="1" dirty="0">
                <a:solidFill>
                  <a:srgbClr val="4E1A74"/>
                </a:solidFill>
              </a:rPr>
              <a:t>:  	</a:t>
            </a:r>
            <a:r>
              <a:rPr lang="en-AU" sz="2400" dirty="0">
                <a:solidFill>
                  <a:srgbClr val="4E1A74"/>
                </a:solidFill>
              </a:rPr>
              <a:t>www.arpansa.gov.au</a:t>
            </a:r>
          </a:p>
          <a:p>
            <a:pPr marL="0" indent="0" defTabSz="0">
              <a:lnSpc>
                <a:spcPct val="100000"/>
              </a:lnSpc>
              <a:spcBef>
                <a:spcPts val="0"/>
              </a:spcBef>
              <a:buNone/>
              <a:tabLst>
                <a:tab pos="2160000" algn="l"/>
                <a:tab pos="6120000" algn="r"/>
              </a:tabLst>
              <a:defRPr/>
            </a:pPr>
            <a:r>
              <a:rPr lang="en-AU" sz="2400" b="1" dirty="0" smtClean="0">
                <a:solidFill>
                  <a:srgbClr val="4E1A74"/>
                </a:solidFill>
              </a:rPr>
              <a:t>Telephone</a:t>
            </a:r>
            <a:r>
              <a:rPr lang="en-AU" sz="2400" b="1" dirty="0">
                <a:solidFill>
                  <a:srgbClr val="4E1A74"/>
                </a:solidFill>
              </a:rPr>
              <a:t>: 	</a:t>
            </a:r>
            <a:r>
              <a:rPr lang="en-AU" sz="2400" dirty="0">
                <a:solidFill>
                  <a:srgbClr val="4E1A74"/>
                </a:solidFill>
              </a:rPr>
              <a:t>+61 3 9433 2211</a:t>
            </a:r>
          </a:p>
          <a:p>
            <a:pPr marL="0" indent="0" defTabSz="0">
              <a:lnSpc>
                <a:spcPct val="100000"/>
              </a:lnSpc>
              <a:spcBef>
                <a:spcPts val="0"/>
              </a:spcBef>
              <a:buNone/>
              <a:tabLst>
                <a:tab pos="2160000" algn="l"/>
                <a:tab pos="6120000" algn="r"/>
              </a:tabLst>
              <a:defRPr/>
            </a:pPr>
            <a:r>
              <a:rPr lang="en-AU" sz="2400" dirty="0" smtClean="0">
                <a:solidFill>
                  <a:srgbClr val="4E1A74"/>
                </a:solidFill>
              </a:rPr>
              <a:t>	</a:t>
            </a:r>
            <a:r>
              <a:rPr lang="en-AU" sz="2400" dirty="0" err="1" smtClean="0">
                <a:solidFill>
                  <a:srgbClr val="4E1A74"/>
                </a:solidFill>
              </a:rPr>
              <a:t>Freecall</a:t>
            </a:r>
            <a:r>
              <a:rPr lang="en-AU" sz="2400" dirty="0" smtClean="0">
                <a:solidFill>
                  <a:srgbClr val="4E1A74"/>
                </a:solidFill>
              </a:rPr>
              <a:t> </a:t>
            </a:r>
            <a:r>
              <a:rPr lang="en-AU" sz="2400" dirty="0">
                <a:solidFill>
                  <a:srgbClr val="4E1A74"/>
                </a:solidFill>
              </a:rPr>
              <a:t>1800 022 </a:t>
            </a:r>
            <a:r>
              <a:rPr lang="en-AU" sz="2400" dirty="0" smtClean="0">
                <a:solidFill>
                  <a:srgbClr val="4E1A74"/>
                </a:solidFill>
              </a:rPr>
              <a:t>333</a:t>
            </a:r>
          </a:p>
          <a:p>
            <a:pPr marL="0" indent="0" algn="ctr">
              <a:buNone/>
            </a:pPr>
            <a:endParaRPr lang="en-AU" b="1" dirty="0" smtClean="0">
              <a:solidFill>
                <a:srgbClr val="4E1A74"/>
              </a:solidFill>
            </a:endParaRP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10058400" cy="174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7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 for Audience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51313"/>
            <a:ext cx="5181600" cy="3825649"/>
          </a:xfrm>
        </p:spPr>
        <p:txBody>
          <a:bodyPr/>
          <a:lstStyle/>
          <a:p>
            <a:r>
              <a:rPr lang="en-AU" dirty="0" smtClean="0"/>
              <a:t>What do you think is your greatest area for improvement?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51313"/>
            <a:ext cx="5181600" cy="3825650"/>
          </a:xfrm>
        </p:spPr>
        <p:txBody>
          <a:bodyPr/>
          <a:lstStyle/>
          <a:p>
            <a:r>
              <a:rPr lang="en-AU" dirty="0" smtClean="0"/>
              <a:t>What do you think your greatest area of strength is, that you could share with others?</a:t>
            </a:r>
            <a:endParaRPr lang="en-AU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05763" y="51630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AU" u="sng" dirty="0" smtClean="0">
                <a:solidFill>
                  <a:srgbClr val="0070C0"/>
                </a:solidFill>
              </a:rPr>
              <a:t>Live.voxvote.com</a:t>
            </a:r>
            <a:r>
              <a:rPr lang="en-AU" dirty="0" smtClean="0">
                <a:solidFill>
                  <a:srgbClr val="0070C0"/>
                </a:solidFill>
              </a:rPr>
              <a:t>  </a:t>
            </a:r>
            <a:r>
              <a:rPr lang="en-AU" dirty="0"/>
              <a:t>91514</a:t>
            </a:r>
            <a:r>
              <a:rPr lang="en-AU" b="0" dirty="0"/>
              <a:t> 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430975"/>
            <a:ext cx="2172003" cy="20576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6679" y="365125"/>
            <a:ext cx="2663109" cy="188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05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Good 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8600"/>
            <a:ext cx="10515600" cy="53594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AU" dirty="0" smtClean="0"/>
              <a:t>A specifically designed and installed </a:t>
            </a:r>
            <a:r>
              <a:rPr lang="en-AU" b="1" dirty="0" smtClean="0"/>
              <a:t>source transfer port </a:t>
            </a:r>
            <a:r>
              <a:rPr lang="en-AU" dirty="0" smtClean="0"/>
              <a:t>between sample preparation and counting laboratories mitigates handling risks when transferring sources between adjacent rooms. </a:t>
            </a:r>
            <a:r>
              <a:rPr lang="en-AU" i="1" dirty="0" smtClean="0"/>
              <a:t>[ANSTO</a:t>
            </a:r>
            <a:r>
              <a:rPr lang="en-AU" i="1" dirty="0"/>
              <a:t>]</a:t>
            </a:r>
            <a:endParaRPr lang="en-AU" i="1" dirty="0" smtClean="0"/>
          </a:p>
          <a:p>
            <a:pPr marL="514350" indent="-514350">
              <a:buFont typeface="+mj-lt"/>
              <a:buAutoNum type="arabicParenR"/>
            </a:pPr>
            <a:r>
              <a:rPr lang="en-AU" dirty="0" smtClean="0"/>
              <a:t>Implemented </a:t>
            </a:r>
            <a:r>
              <a:rPr lang="en-AU" dirty="0"/>
              <a:t>a system where </a:t>
            </a:r>
            <a:r>
              <a:rPr lang="en-AU" b="1" dirty="0"/>
              <a:t>access</a:t>
            </a:r>
            <a:r>
              <a:rPr lang="en-AU" dirty="0"/>
              <a:t> to a source store required the expressed permission and </a:t>
            </a:r>
            <a:r>
              <a:rPr lang="en-AU" b="1" dirty="0"/>
              <a:t>physical presence from two staff who operate under independent management streams</a:t>
            </a:r>
            <a:r>
              <a:rPr lang="en-AU" dirty="0"/>
              <a:t>. This measure was designed to minimise insider threat concerns and is a simple and effective arrangement</a:t>
            </a:r>
            <a:r>
              <a:rPr lang="en-AU" dirty="0" smtClean="0"/>
              <a:t>. This is greater than those specifically </a:t>
            </a:r>
            <a:r>
              <a:rPr lang="en-AU" dirty="0"/>
              <a:t>requirement under </a:t>
            </a:r>
            <a:r>
              <a:rPr lang="en-AU" dirty="0" smtClean="0"/>
              <a:t>RPS11. </a:t>
            </a:r>
            <a:r>
              <a:rPr lang="en-AU" i="1" dirty="0" smtClean="0"/>
              <a:t>[Defence]</a:t>
            </a:r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314824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Good 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8600"/>
            <a:ext cx="10515600" cy="5359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en-AU" b="1" dirty="0" smtClean="0"/>
              <a:t>Two </a:t>
            </a:r>
            <a:r>
              <a:rPr lang="en-AU" b="1" dirty="0"/>
              <a:t>site radiation safety officers </a:t>
            </a:r>
            <a:r>
              <a:rPr lang="en-AU" dirty="0" smtClean="0"/>
              <a:t>(</a:t>
            </a:r>
            <a:r>
              <a:rPr lang="en-AU" dirty="0" err="1" smtClean="0"/>
              <a:t>RSOs</a:t>
            </a:r>
            <a:r>
              <a:rPr lang="en-AU" dirty="0" smtClean="0"/>
              <a:t>) at a site, </a:t>
            </a:r>
            <a:r>
              <a:rPr lang="en-AU" dirty="0"/>
              <a:t>with designated responsibility within the </a:t>
            </a:r>
            <a:r>
              <a:rPr lang="en-AU" dirty="0" smtClean="0"/>
              <a:t>radiation protection plan for </a:t>
            </a:r>
            <a:r>
              <a:rPr lang="en-AU" dirty="0"/>
              <a:t>sources in the </a:t>
            </a:r>
            <a:r>
              <a:rPr lang="en-AU" b="1" dirty="0"/>
              <a:t>Secure </a:t>
            </a:r>
            <a:r>
              <a:rPr lang="en-AU" b="1" dirty="0" smtClean="0"/>
              <a:t>Area </a:t>
            </a:r>
            <a:r>
              <a:rPr lang="en-AU" b="1" dirty="0"/>
              <a:t>and the Non-Secure </a:t>
            </a:r>
            <a:r>
              <a:rPr lang="en-AU" b="1" dirty="0" smtClean="0"/>
              <a:t>Area. </a:t>
            </a:r>
            <a:r>
              <a:rPr lang="en-AU" dirty="0" smtClean="0"/>
              <a:t>The initiative </a:t>
            </a:r>
            <a:r>
              <a:rPr lang="en-AU" dirty="0"/>
              <a:t>to maintain a permanent on-site presence of two </a:t>
            </a:r>
            <a:r>
              <a:rPr lang="en-AU" dirty="0" err="1"/>
              <a:t>RSOs</a:t>
            </a:r>
            <a:r>
              <a:rPr lang="en-AU" dirty="0"/>
              <a:t> with </a:t>
            </a:r>
            <a:r>
              <a:rPr lang="en-AU" b="1" dirty="0" smtClean="0"/>
              <a:t>clear responsibility </a:t>
            </a:r>
            <a:r>
              <a:rPr lang="en-AU" dirty="0" smtClean="0"/>
              <a:t>for </a:t>
            </a:r>
            <a:r>
              <a:rPr lang="en-AU" dirty="0"/>
              <a:t>radiation safety in a highly compartmentalised </a:t>
            </a:r>
            <a:r>
              <a:rPr lang="en-AU" dirty="0" smtClean="0"/>
              <a:t>and </a:t>
            </a:r>
            <a:r>
              <a:rPr lang="en-AU" dirty="0"/>
              <a:t>restricted operating environment to be good practice for </a:t>
            </a:r>
            <a:r>
              <a:rPr lang="en-AU" b="1" dirty="0"/>
              <a:t>maintaining uniform and effective radiation safety </a:t>
            </a:r>
            <a:r>
              <a:rPr lang="en-AU" dirty="0"/>
              <a:t>across the </a:t>
            </a:r>
            <a:r>
              <a:rPr lang="en-AU" dirty="0" smtClean="0"/>
              <a:t>site. </a:t>
            </a:r>
            <a:br>
              <a:rPr lang="en-AU" dirty="0" smtClean="0"/>
            </a:br>
            <a:r>
              <a:rPr lang="en-AU" i="1" dirty="0" smtClean="0"/>
              <a:t>[CSIRO</a:t>
            </a:r>
            <a:r>
              <a:rPr lang="en-AU" i="1" dirty="0"/>
              <a:t>, Australian Animal Health </a:t>
            </a:r>
            <a:r>
              <a:rPr lang="en-AU" i="1" dirty="0" smtClean="0"/>
              <a:t>Laboratory (</a:t>
            </a:r>
            <a:r>
              <a:rPr lang="en-AU" i="1" dirty="0" err="1" smtClean="0"/>
              <a:t>AAHL</a:t>
            </a:r>
            <a:r>
              <a:rPr lang="en-AU" i="1" dirty="0" smtClean="0"/>
              <a:t>)]</a:t>
            </a:r>
          </a:p>
          <a:p>
            <a:pPr marL="514350" indent="-514350">
              <a:buFont typeface="+mj-lt"/>
              <a:buAutoNum type="arabicParenR" startAt="3"/>
            </a:pPr>
            <a:r>
              <a:rPr lang="en-AU" dirty="0" smtClean="0"/>
              <a:t>Radon </a:t>
            </a:r>
            <a:r>
              <a:rPr lang="en-AU" b="1" dirty="0"/>
              <a:t>remote sensing monitors </a:t>
            </a:r>
            <a:r>
              <a:rPr lang="en-AU" dirty="0"/>
              <a:t>were installed allowing real-time radiation protection information to be available prior to entry into waste stores</a:t>
            </a:r>
            <a:r>
              <a:rPr lang="en-AU" dirty="0" smtClean="0"/>
              <a:t>. </a:t>
            </a:r>
            <a:r>
              <a:rPr lang="en-AU" i="1" dirty="0" smtClean="0"/>
              <a:t>[ARPANSA, Yallambie]</a:t>
            </a:r>
            <a:endParaRPr lang="en-AU" i="1" dirty="0"/>
          </a:p>
          <a:p>
            <a:pPr marL="514350" indent="-514350">
              <a:buFont typeface="+mj-lt"/>
              <a:buAutoNum type="arabicParenR" startAt="3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88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sz="6000" dirty="0" smtClean="0"/>
              <a:t>Non-Compliance</a:t>
            </a:r>
            <a:endParaRPr lang="en-AU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20015" y="4579636"/>
            <a:ext cx="5614778" cy="1087739"/>
          </a:xfrm>
        </p:spPr>
        <p:txBody>
          <a:bodyPr/>
          <a:lstStyle/>
          <a:p>
            <a:r>
              <a:rPr lang="en-AU" sz="2800" dirty="0" smtClean="0"/>
              <a:t>Confirmed breach of the Act, Regulations, or licence conditions</a:t>
            </a:r>
            <a:endParaRPr lang="en-AU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154945"/>
              </p:ext>
            </p:extLst>
          </p:nvPr>
        </p:nvGraphicFramePr>
        <p:xfrm>
          <a:off x="7105650" y="438149"/>
          <a:ext cx="5086350" cy="621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579289" y="621418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*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892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700" y="0"/>
            <a:ext cx="10579100" cy="1325563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Types of non-compliance - long term (2017-2019)</a:t>
            </a:r>
            <a:endParaRPr lang="en-AU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1331362"/>
              </p:ext>
            </p:extLst>
          </p:nvPr>
        </p:nvGraphicFramePr>
        <p:xfrm>
          <a:off x="346364" y="999710"/>
          <a:ext cx="11305309" cy="5761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78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Factors considered in regulatory response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586" y="1825625"/>
            <a:ext cx="5371214" cy="4928466"/>
          </a:xfrm>
        </p:spPr>
        <p:txBody>
          <a:bodyPr>
            <a:normAutofit/>
          </a:bodyPr>
          <a:lstStyle/>
          <a:p>
            <a:r>
              <a:rPr lang="en-AU" dirty="0" smtClean="0">
                <a:solidFill>
                  <a:schemeClr val="accent1"/>
                </a:solidFill>
              </a:rPr>
              <a:t>Safety consequences </a:t>
            </a:r>
            <a:br>
              <a:rPr lang="en-AU" dirty="0" smtClean="0">
                <a:solidFill>
                  <a:schemeClr val="accent1"/>
                </a:solidFill>
              </a:rPr>
            </a:br>
            <a:r>
              <a:rPr lang="en-AU" sz="2800" dirty="0"/>
              <a:t>Actual and potential </a:t>
            </a:r>
            <a:r>
              <a:rPr lang="en-AU" sz="2800" dirty="0" smtClean="0"/>
              <a:t>consequence</a:t>
            </a:r>
            <a:endParaRPr lang="en-AU" sz="2800" dirty="0"/>
          </a:p>
          <a:p>
            <a:r>
              <a:rPr lang="en-AU" dirty="0">
                <a:solidFill>
                  <a:schemeClr val="accent1"/>
                </a:solidFill>
              </a:rPr>
              <a:t>Impact on the community and/or the environment </a:t>
            </a:r>
          </a:p>
          <a:p>
            <a:pPr marL="0" indent="0">
              <a:buNone/>
            </a:pPr>
            <a:r>
              <a:rPr lang="en-AU" sz="2800" dirty="0"/>
              <a:t>   Could affect the public?</a:t>
            </a:r>
          </a:p>
          <a:p>
            <a:r>
              <a:rPr lang="en-AU" dirty="0" smtClean="0">
                <a:solidFill>
                  <a:schemeClr val="accent1"/>
                </a:solidFill>
              </a:rPr>
              <a:t>Impact on the regulatory process</a:t>
            </a:r>
          </a:p>
          <a:p>
            <a:r>
              <a:rPr lang="en-AU" dirty="0" smtClean="0">
                <a:solidFill>
                  <a:schemeClr val="accent1"/>
                </a:solidFill>
              </a:rPr>
              <a:t>Mitigating </a:t>
            </a:r>
            <a:r>
              <a:rPr lang="en-AU" dirty="0">
                <a:solidFill>
                  <a:schemeClr val="accent1"/>
                </a:solidFill>
              </a:rPr>
              <a:t>circumstances </a:t>
            </a:r>
          </a:p>
          <a:p>
            <a:endParaRPr lang="en-AU" dirty="0" smtClean="0">
              <a:solidFill>
                <a:schemeClr val="accent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096000" y="1825624"/>
            <a:ext cx="5742709" cy="4928467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accent1"/>
                </a:solidFill>
              </a:rPr>
              <a:t>Cooperation and disclosure</a:t>
            </a:r>
          </a:p>
          <a:p>
            <a:r>
              <a:rPr lang="en-AU" dirty="0" smtClean="0">
                <a:solidFill>
                  <a:schemeClr val="accent1"/>
                </a:solidFill>
              </a:rPr>
              <a:t>Nature </a:t>
            </a:r>
            <a:r>
              <a:rPr lang="en-AU" dirty="0">
                <a:solidFill>
                  <a:schemeClr val="accent1"/>
                </a:solidFill>
              </a:rPr>
              <a:t>of discovery</a:t>
            </a:r>
          </a:p>
          <a:p>
            <a:pPr marL="0" indent="0">
              <a:buNone/>
            </a:pPr>
            <a:r>
              <a:rPr lang="en-AU" sz="2800" dirty="0" smtClean="0"/>
              <a:t>   Self-reported / Inspection / Other</a:t>
            </a:r>
          </a:p>
          <a:p>
            <a:r>
              <a:rPr lang="en-AU" dirty="0">
                <a:solidFill>
                  <a:schemeClr val="accent1"/>
                </a:solidFill>
              </a:rPr>
              <a:t>Level of intent </a:t>
            </a:r>
          </a:p>
          <a:p>
            <a:pPr marL="0" indent="0">
              <a:buNone/>
            </a:pPr>
            <a:r>
              <a:rPr lang="en-AU" sz="2800" dirty="0" smtClean="0"/>
              <a:t>   Known to operator, foreseeable</a:t>
            </a:r>
          </a:p>
          <a:p>
            <a:r>
              <a:rPr lang="en-AU" dirty="0">
                <a:solidFill>
                  <a:schemeClr val="accent1"/>
                </a:solidFill>
              </a:rPr>
              <a:t>Compliance history</a:t>
            </a:r>
          </a:p>
          <a:p>
            <a:pPr marL="0" indent="0">
              <a:buNone/>
            </a:pPr>
            <a:r>
              <a:rPr lang="en-AU" sz="2800" dirty="0"/>
              <a:t>  Similar incidents / </a:t>
            </a:r>
            <a:r>
              <a:rPr lang="en-AU" sz="2800" dirty="0" err="1" smtClean="0"/>
              <a:t>AFIs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1487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AU" dirty="0" smtClean="0"/>
              <a:t>Types of non-compliance FY2018-2019</a:t>
            </a:r>
            <a:endParaRPr lang="en-AU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530107"/>
              </p:ext>
            </p:extLst>
          </p:nvPr>
        </p:nvGraphicFramePr>
        <p:xfrm>
          <a:off x="223837" y="1438470"/>
          <a:ext cx="11744325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837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RPANSA palette">
      <a:dk1>
        <a:srgbClr val="4E1A74"/>
      </a:dk1>
      <a:lt1>
        <a:sysClr val="window" lastClr="FFFFFF"/>
      </a:lt1>
      <a:dk2>
        <a:srgbClr val="298829"/>
      </a:dk2>
      <a:lt2>
        <a:srgbClr val="FDC822"/>
      </a:lt2>
      <a:accent1>
        <a:srgbClr val="4E1A74"/>
      </a:accent1>
      <a:accent2>
        <a:srgbClr val="EE7437"/>
      </a:accent2>
      <a:accent3>
        <a:srgbClr val="C3C3C3"/>
      </a:accent3>
      <a:accent4>
        <a:srgbClr val="2B992B"/>
      </a:accent4>
      <a:accent5>
        <a:srgbClr val="444444"/>
      </a:accent5>
      <a:accent6>
        <a:srgbClr val="CDACD2"/>
      </a:accent6>
      <a:hlink>
        <a:srgbClr val="298829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rple 16-9.pptx" id="{66392BC7-4724-4697-BECB-6F906713594F}" vid="{559CDC3F-4AC0-47EA-A4EF-4CFF218961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FB7F1B3342664D914BF632E516CAB9" ma:contentTypeVersion="8" ma:contentTypeDescription="Create a new document." ma:contentTypeScope="" ma:versionID="6cfe95e29c45349e1ced193dc57fe30e">
  <xsd:schema xmlns:xsd="http://www.w3.org/2001/XMLSchema" xmlns:xs="http://www.w3.org/2001/XMLSchema" xmlns:p="http://schemas.microsoft.com/office/2006/metadata/properties" xmlns:ns3="16b66797-d361-45c1-aa90-bc5e3fc2723c" targetNamespace="http://schemas.microsoft.com/office/2006/metadata/properties" ma:root="true" ma:fieldsID="691d3056d607d1f4f853c78572cfe948" ns3:_="">
    <xsd:import namespace="16b66797-d361-45c1-aa90-bc5e3fc272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b66797-d361-45c1-aa90-bc5e3fc272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2335A4-BBC1-4E63-AB50-D5A7842B42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b66797-d361-45c1-aa90-bc5e3fc272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E405B8-867E-440B-A404-8509DB7A0D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4D720D-B7D4-476C-A262-89BCBC58D964}">
  <ds:schemaRefs>
    <ds:schemaRef ds:uri="http://purl.org/dc/terms/"/>
    <ds:schemaRef ds:uri="http://schemas.openxmlformats.org/package/2006/metadata/core-properties"/>
    <ds:schemaRef ds:uri="16b66797-d361-45c1-aa90-bc5e3fc2723c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4705</TotalTime>
  <Words>1742</Words>
  <Application>Microsoft Office PowerPoint</Application>
  <PresentationFormat>Widescreen</PresentationFormat>
  <Paragraphs>258</Paragraphs>
  <Slides>33</Slides>
  <Notes>33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PowerPoint Presentation</vt:lpstr>
      <vt:lpstr>Inspection Program Overview</vt:lpstr>
      <vt:lpstr>PowerPoint Presentation</vt:lpstr>
      <vt:lpstr>Good Practice</vt:lpstr>
      <vt:lpstr>Good Practice</vt:lpstr>
      <vt:lpstr>PowerPoint Presentation</vt:lpstr>
      <vt:lpstr>Types of non-compliance - long term (2017-2019)</vt:lpstr>
      <vt:lpstr>Factors considered in regulatory response</vt:lpstr>
      <vt:lpstr>Types of non-compliance FY2018-2019</vt:lpstr>
      <vt:lpstr>Types of non-compliance FY2018-2019</vt:lpstr>
      <vt:lpstr>Types of non-compliance FY2018-2019</vt:lpstr>
      <vt:lpstr>Breaches with safety significant implications</vt:lpstr>
      <vt:lpstr>Breaches with safety significant implications</vt:lpstr>
      <vt:lpstr>PowerPoint Presentation</vt:lpstr>
      <vt:lpstr>Significant events reported to ARPANSA</vt:lpstr>
      <vt:lpstr>PowerPoint Presentation</vt:lpstr>
      <vt:lpstr>AFI over time</vt:lpstr>
      <vt:lpstr>Areas for Improvement - FY2018-19</vt:lpstr>
      <vt:lpstr>Areas for Improvement - FY2018-19</vt:lpstr>
      <vt:lpstr>Areas for Improvement - FY2018-19</vt:lpstr>
      <vt:lpstr>Areas for Improvement - FY2018-19</vt:lpstr>
      <vt:lpstr>Documentation</vt:lpstr>
      <vt:lpstr>PowerPoint Presentation</vt:lpstr>
      <vt:lpstr>Examples</vt:lpstr>
      <vt:lpstr>PowerPoint Presentation</vt:lpstr>
      <vt:lpstr>PowerPoint Presentation</vt:lpstr>
      <vt:lpstr>What is your overall satisfaction of the Inspection?</vt:lpstr>
      <vt:lpstr>Comments</vt:lpstr>
      <vt:lpstr>You Said….     We Did…</vt:lpstr>
      <vt:lpstr>You Said….     We Did…</vt:lpstr>
      <vt:lpstr>PowerPoint Presentation</vt:lpstr>
      <vt:lpstr>Thank You</vt:lpstr>
      <vt:lpstr>Questions for Audience</vt:lpstr>
    </vt:vector>
  </TitlesOfParts>
  <Company>ARPANSA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Nickel</dc:creator>
  <cp:lastModifiedBy>Christopher Nickel</cp:lastModifiedBy>
  <cp:revision>100</cp:revision>
  <dcterms:created xsi:type="dcterms:W3CDTF">2019-08-12T06:07:40Z</dcterms:created>
  <dcterms:modified xsi:type="dcterms:W3CDTF">2019-09-03T03:33:50Z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0x010100FFFB7F1B3342664D914BF632E516CAB9</vt:lpwstr>
  </property>
</Properties>
</file>