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notesSlides/notesSlide12.xml" ContentType="application/vnd.openxmlformats-officedocument.presentationml.notesSlide+xml"/>
  <Override PartName="/ppt/ink/ink5.xml" ContentType="application/inkml+xml"/>
  <Override PartName="/ppt/ink/ink6.xml" ContentType="application/inkml+xml"/>
  <Override PartName="/ppt/notesSlides/notesSlide13.xml" ContentType="application/vnd.openxmlformats-officedocument.presentationml.notesSlide+xml"/>
  <Override PartName="/ppt/ink/ink7.xml" ContentType="application/inkml+xml"/>
  <Override PartName="/ppt/ink/ink8.xml" ContentType="application/inkml+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7"/>
  </p:notesMasterIdLst>
  <p:sldIdLst>
    <p:sldId id="265" r:id="rId2"/>
    <p:sldId id="317" r:id="rId3"/>
    <p:sldId id="312" r:id="rId4"/>
    <p:sldId id="315" r:id="rId5"/>
    <p:sldId id="318" r:id="rId6"/>
    <p:sldId id="313" r:id="rId7"/>
    <p:sldId id="416" r:id="rId8"/>
    <p:sldId id="314" r:id="rId9"/>
    <p:sldId id="413" r:id="rId10"/>
    <p:sldId id="412" r:id="rId11"/>
    <p:sldId id="418" r:id="rId12"/>
    <p:sldId id="419" r:id="rId13"/>
    <p:sldId id="408" r:id="rId14"/>
    <p:sldId id="257" r:id="rId15"/>
    <p:sldId id="414" r:id="rId16"/>
  </p:sldIdLst>
  <p:sldSz cx="9144000" cy="6858000" type="screen4x3"/>
  <p:notesSz cx="6858000" cy="9144000"/>
  <p:defaultTextStyle>
    <a:defPPr>
      <a:defRPr lang="en-AU"/>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322" autoAdjust="0"/>
  </p:normalViewPr>
  <p:slideViewPr>
    <p:cSldViewPr>
      <p:cViewPr varScale="1">
        <p:scale>
          <a:sx n="59" d="100"/>
          <a:sy n="59" d="100"/>
        </p:scale>
        <p:origin x="132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8-29T11:27:49.493"/>
    </inkml:context>
    <inkml:brush xml:id="br0">
      <inkml:brushProperty name="width" value="0.05" units="cm"/>
      <inkml:brushProperty name="height" value="0.05" units="cm"/>
    </inkml:brush>
  </inkml:definitions>
  <inkml:trace contextRef="#ctx0" brushRef="#br0">0 594 24575,'97'-19'0,"0"0"0,0 0 0,0 0 0,1 0 0,-1 0 0,0 0 0,0 1 0,0-1 0,0 0 0,0 0 0,0 0 0,0 0 0,10-1 0,4-1 0,1 1 0,0 0 0,-3 0 0,-4 0 0,-9 2 0,-9 0 0,-12 0 0,-14 2 0,20-14 0,-27 5 0,-20 10 0,4-21 0,-21 34 0,-6-7 0,8 0 0,1 7 0,0-7 0,-9 1 0,-3 5 0,-8-5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8-29T11:28:00.465"/>
    </inkml:context>
    <inkml:brush xml:id="br0">
      <inkml:brushProperty name="width" value="0.05" units="cm"/>
      <inkml:brushProperty name="height" value="0.05" units="cm"/>
    </inkml:brush>
  </inkml:definitions>
  <inkml:trace contextRef="#ctx0" brushRef="#br0">0 1 24575,'30'0'0,"-8"0"0,18 0 0,-18 8 0,18 4 0,-7-1 0,-1 7 0,-2-7 0,0 9 0,-8-9 0,18-1 0,-18-1 0,8-7 0,-11 7 0,1-9 0,0 0 0,-1 8 0,1-6 0,10 7 0,2-9 0,10 10 0,1-8 0,0 7 0,-1-9 0,1 10 0,-11-8 0,8 8 0,-18-10 0,8 0 0,-19 8 0,6-5 0,-15 14 0,7-6 0,-9 8 0,-9 1 0,-12 0 0,-12 1 0,1-1 0,-8 2 0,17-11 0,-7 7 0,10-7 0,1 8 0,-1-8 0,0 7 0,-10-7 0,7 9 0,-7 0 0,0 1 0,8-10 0,1 7 0,3-7 0,7 8 0,0 1 0,2 0 0,0-9 0,7 6 0,-7-6 0,1 0 0,-3 6 0,-9-6 0,0 9 0,0-1 0,0 1 0,0 0 0,1-10 0,7-1 0,4-9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8-29T11:28:43.693"/>
    </inkml:context>
    <inkml:brush xml:id="br0">
      <inkml:brushProperty name="width" value="0.05" units="cm"/>
      <inkml:brushProperty name="height" value="0.05" units="cm"/>
    </inkml:brush>
  </inkml:definitions>
  <inkml:trace contextRef="#ctx0" brushRef="#br0">0 420 24575,'20'0'0,"-1"0"0,1 0 0,0 0 0,-1 0 0,1 0 0,-1 0 0,-8-8 0,-2-3 0,-9-9 0,0 0 0,0 0 0,0 0 0,0 0 0,0 1 0,0-1 0,9 0 0,-7-10 0,15 7 0,-14-7 0,5 11 0,1-1 0,2 0 0,9 0 0,-1 0 0,1 9 0,-1-6 0,1 14 0,0-5 0,-10-1 0,8 7 0,-7-7 0,8 9 0,1 0 0,0 0 0,-1 0 0,1 0 0,10 0 0,-8 0 0,8 0 0,-11 0 0,1 0 0,-1 0 0,-8 8 0,7 3 0,-16 9 0,15 0 0,-15-1 0,7 1 0,-9-1 0,9 1 0,-7 0 0,7-1 0,-9 1 0,0-1 0,0 1 0,0 0 0,0-1 0,0 1 0,0-1 0,0 1 0,0 0 0,0-1 0,0 1 0,0-1 0,0 1 0,0 0 0,0-1 0,0 1 0,0-1 0,0 1 0,0 0 0,0-1 0,0 1 0,0 0 0,0-1 0,0 11 0,0-8 0,0 30 0,0-27 0,-10 38 0,-12-27 0,-12 18 0,1-12 0,2 1 0,10-11 0,0-2 0,1-10 0,9-1 0,-6-8 0,6-2 0,-9-9 0,0 0 0,0 0 0,0 0 0,1 0 0,8-9 0,-7-2 0,16-9 0,-16 9 0,16-6 0,-7 6 0,0 0 0,7-7 0,-7 7 0,0-9 0,-2 9 0,-9 2 0,1 9 0,-1 0 0,0 0 0,0 0 0,9 9 0,2 2 0,9 8 0,9 1 0,-7 0 0,7-1 0,-9 1 0,0-1 0,0 1 0,0 0 0,0-1 0,9-8 0,1-2 0,1 0 0,-2 1 0,-9 10 0,0 0 0,0-1 0,0 1 0,0 0 0,0-1 0,0 1 0,0-1 0,0 1 0,9-9 0,-7 6 0,7-6 0,-9 9 0,0-1 0,0 1 0,0 0 0,0-1 0,0 1 0,0-1 0,0 1 0,0 0 0,0-1 0,0 1 0,8-9 0,3-3 0,0 1 0,-2-7 0,-9 7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8-29T11:28:48.905"/>
    </inkml:context>
    <inkml:brush xml:id="br0">
      <inkml:brushProperty name="width" value="0.05" units="cm"/>
      <inkml:brushProperty name="height" value="0.05" units="cm"/>
    </inkml:brush>
  </inkml:definitions>
  <inkml:trace contextRef="#ctx0" brushRef="#br0">22 133 24575,'11'-9'0,"-11"7"0,-3-16 0,-14 16 0,15-16 0,-7 7 0,9-9 0,9 9 0,1 2 0,10 9 0,0 0 0,-9 9 0,6-7 0,-15 16 0,16-16 0,-16 15 0,6-6 0,-8 9 0,0-1 0,-8-8 0,5-11 0,-14-2 0,6-16 0,0 7 0,-7 0 0,16-6 0,-16 6 0,16-9 0,-16 9 0,16-7 0,-7 7 0,18 0 0,2 11 0,9 2 0,-1 7 0,-8 0 0,-2 1 0,-9 1 0,0-2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8-29T11:29:16.394"/>
    </inkml:context>
    <inkml:brush xml:id="br0">
      <inkml:brushProperty name="width" value="0.05" units="cm"/>
      <inkml:brushProperty name="height" value="0.05" units="cm"/>
    </inkml:brush>
  </inkml:definitions>
  <inkml:trace contextRef="#ctx0" brushRef="#br0">1 1 24575,'0'0'0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8-29T11:29:17.227"/>
    </inkml:context>
    <inkml:brush xml:id="br0">
      <inkml:brushProperty name="width" value="0.05" units="cm"/>
      <inkml:brushProperty name="height" value="0.05" units="cm"/>
    </inkml:brush>
  </inkml:definitions>
  <inkml:trace contextRef="#ctx0" brushRef="#br0">1 1 24575,'0'0'0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8-29T11:29:16.394"/>
    </inkml:context>
    <inkml:brush xml:id="br0">
      <inkml:brushProperty name="width" value="0.05" units="cm"/>
      <inkml:brushProperty name="height" value="0.05" units="cm"/>
    </inkml:brush>
  </inkml:definitions>
  <inkml:trace contextRef="#ctx0" brushRef="#br0">1 1 24575,'0'0'0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8-29T11:29:17.227"/>
    </inkml:context>
    <inkml:brush xml:id="br0">
      <inkml:brushProperty name="width" value="0.05" units="cm"/>
      <inkml:brushProperty name="height" value="0.05" units="cm"/>
    </inkml:brush>
  </inkml:definitions>
  <inkml:trace contextRef="#ctx0" brushRef="#br0">1 1 24575,'0'0'0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F2BE867-661A-4649-AB1E-71F21934D5A6}"/>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Arial" charset="0"/>
              </a:defRPr>
            </a:lvl1pPr>
          </a:lstStyle>
          <a:p>
            <a:pPr>
              <a:defRPr/>
            </a:pPr>
            <a:endParaRPr lang="en-AU"/>
          </a:p>
        </p:txBody>
      </p:sp>
      <p:sp>
        <p:nvSpPr>
          <p:cNvPr id="3075" name="Rectangle 3">
            <a:extLst>
              <a:ext uri="{FF2B5EF4-FFF2-40B4-BE49-F238E27FC236}">
                <a16:creationId xmlns:a16="http://schemas.microsoft.com/office/drawing/2014/main" id="{EDD30D10-8034-214A-B1F2-4A6B157CBD57}"/>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0"/>
                <a:cs typeface="Arial" charset="0"/>
              </a:defRPr>
            </a:lvl1pPr>
          </a:lstStyle>
          <a:p>
            <a:pPr>
              <a:defRPr/>
            </a:pPr>
            <a:endParaRPr lang="en-AU"/>
          </a:p>
        </p:txBody>
      </p:sp>
      <p:sp>
        <p:nvSpPr>
          <p:cNvPr id="4100" name="Rectangle 4">
            <a:extLst>
              <a:ext uri="{FF2B5EF4-FFF2-40B4-BE49-F238E27FC236}">
                <a16:creationId xmlns:a16="http://schemas.microsoft.com/office/drawing/2014/main" id="{EDE507E0-B4C9-424B-A549-E26DE4E676C7}"/>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5930D40E-7F47-B841-976E-9601EA50AFF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3078" name="Rectangle 6">
            <a:extLst>
              <a:ext uri="{FF2B5EF4-FFF2-40B4-BE49-F238E27FC236}">
                <a16:creationId xmlns:a16="http://schemas.microsoft.com/office/drawing/2014/main" id="{227E22E0-7453-F24D-B93B-95883F07A0EC}"/>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Arial" charset="0"/>
              </a:defRPr>
            </a:lvl1pPr>
          </a:lstStyle>
          <a:p>
            <a:pPr>
              <a:defRPr/>
            </a:pPr>
            <a:endParaRPr lang="en-AU"/>
          </a:p>
        </p:txBody>
      </p:sp>
      <p:sp>
        <p:nvSpPr>
          <p:cNvPr id="3079" name="Rectangle 7">
            <a:extLst>
              <a:ext uri="{FF2B5EF4-FFF2-40B4-BE49-F238E27FC236}">
                <a16:creationId xmlns:a16="http://schemas.microsoft.com/office/drawing/2014/main" id="{BB96E02F-7578-0D4D-A599-37FA2B9BF219}"/>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D52D11F6-5362-2E47-A535-C575F0F2B587}" type="slidenum">
              <a:rPr lang="en-AU" altLang="en-US"/>
              <a:pPr>
                <a:defRPr/>
              </a:pPr>
              <a:t>‹#›</a:t>
            </a:fld>
            <a:endParaRPr lang="en-A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Greeting / Intro. </a:t>
            </a:r>
            <a:r>
              <a:rPr lang="en-AU" sz="1200" b="0" i="0" u="none" strike="noStrike" kern="1200" dirty="0">
                <a:solidFill>
                  <a:schemeClr val="tx1"/>
                </a:solidFill>
                <a:effectLst/>
                <a:latin typeface="Arial" charset="0"/>
                <a:ea typeface="ＭＳ Ｐゴシック" charset="0"/>
                <a:cs typeface="Arial" charset="0"/>
              </a:rPr>
              <a:t>Alt+F5 or </a:t>
            </a:r>
            <a:r>
              <a:rPr lang="en-AU" sz="1200" b="0" i="0" u="none" strike="noStrike" kern="1200" dirty="0" err="1">
                <a:solidFill>
                  <a:schemeClr val="tx1"/>
                </a:solidFill>
                <a:effectLst/>
                <a:latin typeface="Arial" charset="0"/>
                <a:ea typeface="ＭＳ Ｐゴシック" charset="0"/>
                <a:cs typeface="Arial" charset="0"/>
              </a:rPr>
              <a:t>Alt+S</a:t>
            </a:r>
            <a:r>
              <a:rPr lang="en-AU" sz="1200" b="0" i="0" u="none" strike="noStrike" kern="1200" dirty="0">
                <a:solidFill>
                  <a:schemeClr val="tx1"/>
                </a:solidFill>
                <a:effectLst/>
                <a:latin typeface="Arial" charset="0"/>
                <a:ea typeface="ＭＳ Ｐゴシック" charset="0"/>
                <a:cs typeface="Arial" charset="0"/>
              </a:rPr>
              <a:t>, B</a:t>
            </a:r>
            <a:endParaRPr lang="en-US" dirty="0"/>
          </a:p>
          <a:p>
            <a:endParaRPr lang="en-US" dirty="0"/>
          </a:p>
          <a:p>
            <a:r>
              <a:rPr lang="en-US" dirty="0"/>
              <a:t>Some other ideas </a:t>
            </a:r>
            <a:r>
              <a:rPr lang="en-US" dirty="0" err="1"/>
              <a:t>esp</a:t>
            </a:r>
            <a:r>
              <a:rPr lang="en-US" dirty="0"/>
              <a:t> re why people would be where they are and how to respond to them…. Psychologist, ATO, WHS, joined her team - now we are looking at Env reg + RJ [test out a few idea on you around that]</a:t>
            </a:r>
          </a:p>
          <a:p>
            <a:endParaRPr lang="en-US" dirty="0"/>
          </a:p>
        </p:txBody>
      </p:sp>
      <p:sp>
        <p:nvSpPr>
          <p:cNvPr id="4" name="Slide Number Placeholder 3"/>
          <p:cNvSpPr>
            <a:spLocks noGrp="1"/>
          </p:cNvSpPr>
          <p:nvPr>
            <p:ph type="sldNum" sz="quarter" idx="5"/>
          </p:nvPr>
        </p:nvSpPr>
        <p:spPr/>
        <p:txBody>
          <a:bodyPr/>
          <a:lstStyle/>
          <a:p>
            <a:pPr>
              <a:defRPr/>
            </a:pPr>
            <a:fld id="{D52D11F6-5362-2E47-A535-C575F0F2B587}" type="slidenum">
              <a:rPr lang="en-AU" altLang="en-US" smtClean="0"/>
              <a:pPr>
                <a:defRPr/>
              </a:pPr>
              <a:t>1</a:t>
            </a:fld>
            <a:endParaRPr lang="en-AU" altLang="en-US"/>
          </a:p>
        </p:txBody>
      </p:sp>
    </p:spTree>
    <p:extLst>
      <p:ext uri="{BB962C8B-B14F-4D97-AF65-F5344CB8AC3E}">
        <p14:creationId xmlns:p14="http://schemas.microsoft.com/office/powerpoint/2010/main" val="794706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52D11F6-5362-2E47-A535-C575F0F2B587}" type="slidenum">
              <a:rPr lang="en-AU" altLang="en-US" smtClean="0"/>
              <a:pPr>
                <a:defRPr/>
              </a:pPr>
              <a:t>10</a:t>
            </a:fld>
            <a:endParaRPr lang="en-AU" altLang="en-US"/>
          </a:p>
        </p:txBody>
      </p:sp>
    </p:spTree>
    <p:extLst>
      <p:ext uri="{BB962C8B-B14F-4D97-AF65-F5344CB8AC3E}">
        <p14:creationId xmlns:p14="http://schemas.microsoft.com/office/powerpoint/2010/main" val="3917947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PRAISE AND REWARDS ASPECT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Mining hazards </a:t>
            </a:r>
          </a:p>
          <a:p>
            <a:endParaRPr lang="en-US" dirty="0"/>
          </a:p>
        </p:txBody>
      </p:sp>
      <p:sp>
        <p:nvSpPr>
          <p:cNvPr id="4" name="Slide Number Placeholder 3"/>
          <p:cNvSpPr>
            <a:spLocks noGrp="1"/>
          </p:cNvSpPr>
          <p:nvPr>
            <p:ph type="sldNum" sz="quarter" idx="5"/>
          </p:nvPr>
        </p:nvSpPr>
        <p:spPr/>
        <p:txBody>
          <a:bodyPr/>
          <a:lstStyle/>
          <a:p>
            <a:pPr>
              <a:defRPr/>
            </a:pPr>
            <a:fld id="{D52D11F6-5362-2E47-A535-C575F0F2B587}" type="slidenum">
              <a:rPr lang="en-AU" altLang="en-US" smtClean="0"/>
              <a:pPr>
                <a:defRPr/>
              </a:pPr>
              <a:t>11</a:t>
            </a:fld>
            <a:endParaRPr lang="en-AU" altLang="en-US"/>
          </a:p>
        </p:txBody>
      </p:sp>
    </p:spTree>
    <p:extLst>
      <p:ext uri="{BB962C8B-B14F-4D97-AF65-F5344CB8AC3E}">
        <p14:creationId xmlns:p14="http://schemas.microsoft.com/office/powerpoint/2010/main" val="2864606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225D5D36-FD93-5443-B05F-6EC4EBE79353}"/>
              </a:ext>
            </a:extLst>
          </p:cNvPr>
          <p:cNvSpPr>
            <a:spLocks noGrp="1" noRot="1" noChangeAspect="1" noTextEdit="1"/>
          </p:cNvSpPr>
          <p:nvPr>
            <p:ph type="sldImg"/>
          </p:nvPr>
        </p:nvSpPr>
        <p:spPr>
          <a:ln/>
        </p:spPr>
      </p:sp>
      <p:sp>
        <p:nvSpPr>
          <p:cNvPr id="26627" name="Notes Placeholder 2">
            <a:extLst>
              <a:ext uri="{FF2B5EF4-FFF2-40B4-BE49-F238E27FC236}">
                <a16:creationId xmlns:a16="http://schemas.microsoft.com/office/drawing/2014/main" id="{5589EAC2-ED87-3B40-82EE-65D740CA1E9F}"/>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dirty="0">
              <a:latin typeface="Arial" panose="020B0604020202020204" pitchFamily="34" charset="0"/>
              <a:cs typeface="Arial" panose="020B0604020202020204" pitchFamily="34" charset="0"/>
            </a:endParaRPr>
          </a:p>
        </p:txBody>
      </p:sp>
      <p:sp>
        <p:nvSpPr>
          <p:cNvPr id="26628" name="Slide Number Placeholder 3">
            <a:extLst>
              <a:ext uri="{FF2B5EF4-FFF2-40B4-BE49-F238E27FC236}">
                <a16:creationId xmlns:a16="http://schemas.microsoft.com/office/drawing/2014/main" id="{A0ACD2EA-474F-6443-87D3-C833B3B7C207}"/>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90B4977-A0AB-7A42-BE40-B1FB60734806}" type="slidenum">
              <a:rPr lang="en-AU" altLang="en-US" smtClean="0"/>
              <a:pPr/>
              <a:t>12</a:t>
            </a:fld>
            <a:endParaRPr lang="en-AU" altLang="en-US"/>
          </a:p>
        </p:txBody>
      </p:sp>
    </p:spTree>
    <p:extLst>
      <p:ext uri="{BB962C8B-B14F-4D97-AF65-F5344CB8AC3E}">
        <p14:creationId xmlns:p14="http://schemas.microsoft.com/office/powerpoint/2010/main" val="8070970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225D5D36-FD93-5443-B05F-6EC4EBE79353}"/>
              </a:ext>
            </a:extLst>
          </p:cNvPr>
          <p:cNvSpPr>
            <a:spLocks noGrp="1" noRot="1" noChangeAspect="1" noTextEdit="1"/>
          </p:cNvSpPr>
          <p:nvPr>
            <p:ph type="sldImg"/>
          </p:nvPr>
        </p:nvSpPr>
        <p:spPr>
          <a:ln/>
        </p:spPr>
      </p:sp>
      <p:sp>
        <p:nvSpPr>
          <p:cNvPr id="26627" name="Notes Placeholder 2">
            <a:extLst>
              <a:ext uri="{FF2B5EF4-FFF2-40B4-BE49-F238E27FC236}">
                <a16:creationId xmlns:a16="http://schemas.microsoft.com/office/drawing/2014/main" id="{5589EAC2-ED87-3B40-82EE-65D740CA1E9F}"/>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tLang="en-US" dirty="0">
                <a:latin typeface="Arial" panose="020B0604020202020204" pitchFamily="34" charset="0"/>
                <a:cs typeface="Arial" panose="020B0604020202020204" pitchFamily="34" charset="0"/>
              </a:rPr>
              <a:t>you use RR (purple is off your chart – reverse pyramid?) same colour scheme (explain responses)</a:t>
            </a:r>
          </a:p>
          <a:p>
            <a:endParaRPr lang="en-AU" altLang="en-US" dirty="0">
              <a:latin typeface="Arial" panose="020B0604020202020204" pitchFamily="34" charset="0"/>
              <a:cs typeface="Arial" panose="020B0604020202020204" pitchFamily="34" charset="0"/>
            </a:endParaRPr>
          </a:p>
          <a:p>
            <a:r>
              <a:rPr lang="en-AU" altLang="en-US" dirty="0">
                <a:latin typeface="Arial" panose="020B0604020202020204" pitchFamily="34" charset="0"/>
                <a:cs typeface="Arial" panose="020B0604020202020204" pitchFamily="34" charset="0"/>
              </a:rPr>
              <a:t>RJ only works where people are prepared to admit they have done well?</a:t>
            </a:r>
          </a:p>
          <a:p>
            <a:endParaRPr lang="en-AU" altLang="en-US" dirty="0">
              <a:latin typeface="Arial" panose="020B0604020202020204" pitchFamily="34" charset="0"/>
              <a:cs typeface="Arial" panose="020B0604020202020204" pitchFamily="34" charset="0"/>
            </a:endParaRPr>
          </a:p>
          <a:p>
            <a:r>
              <a:rPr lang="en-AU" altLang="en-US" dirty="0">
                <a:latin typeface="Arial" panose="020B0604020202020204" pitchFamily="34" charset="0"/>
                <a:cs typeface="Arial" panose="020B0604020202020204" pitchFamily="34" charset="0"/>
              </a:rPr>
              <a:t>How would RJ principles?</a:t>
            </a:r>
          </a:p>
          <a:p>
            <a:r>
              <a:rPr lang="en-AU" altLang="en-US" dirty="0">
                <a:latin typeface="Arial" panose="020B0604020202020204" pitchFamily="34" charset="0"/>
                <a:cs typeface="Arial" panose="020B0604020202020204" pitchFamily="34" charset="0"/>
              </a:rPr>
              <a:t>- facing victims - victim voice - harm - healing</a:t>
            </a:r>
          </a:p>
          <a:p>
            <a:endParaRPr lang="en-AU" altLang="en-US" dirty="0">
              <a:latin typeface="Arial" panose="020B0604020202020204" pitchFamily="34" charset="0"/>
              <a:cs typeface="Arial" panose="020B0604020202020204" pitchFamily="34" charset="0"/>
            </a:endParaRPr>
          </a:p>
          <a:p>
            <a:r>
              <a:rPr lang="en-AU" altLang="en-US" dirty="0">
                <a:latin typeface="Arial" panose="020B0604020202020204" pitchFamily="34" charset="0"/>
                <a:cs typeface="Arial" panose="020B0604020202020204" pitchFamily="34" charset="0"/>
              </a:rPr>
              <a:t>[going to the site; talking etc] -&gt; inspectors (is it as tangible? who are the victims?)</a:t>
            </a:r>
          </a:p>
        </p:txBody>
      </p:sp>
      <p:sp>
        <p:nvSpPr>
          <p:cNvPr id="26628" name="Slide Number Placeholder 3">
            <a:extLst>
              <a:ext uri="{FF2B5EF4-FFF2-40B4-BE49-F238E27FC236}">
                <a16:creationId xmlns:a16="http://schemas.microsoft.com/office/drawing/2014/main" id="{A0ACD2EA-474F-6443-87D3-C833B3B7C207}"/>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90B4977-A0AB-7A42-BE40-B1FB60734806}" type="slidenum">
              <a:rPr lang="en-AU" altLang="en-US" smtClean="0"/>
              <a:pPr/>
              <a:t>13</a:t>
            </a:fld>
            <a:endParaRPr lang="en-AU" altLang="en-US"/>
          </a:p>
        </p:txBody>
      </p:sp>
    </p:spTree>
    <p:extLst>
      <p:ext uri="{BB962C8B-B14F-4D97-AF65-F5344CB8AC3E}">
        <p14:creationId xmlns:p14="http://schemas.microsoft.com/office/powerpoint/2010/main" val="9397599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New work: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3 overlapping zones of regulatory activity: interrelated - where prosecution is used as reinforcing education messages, engagement might inform licensing etc.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ea typeface="ＭＳ Ｐゴシック" panose="020B0600070205080204" pitchFamily="34" charset="-128"/>
              </a:rPr>
              <a:t>APPROVE – it’s not a coincidence that only the yes word is there; whole system set up: remember this is often approving future harm</a:t>
            </a:r>
            <a:endParaRPr lang="en-US" dirty="0"/>
          </a:p>
          <a:p>
            <a:endParaRPr lang="en-US" dirty="0"/>
          </a:p>
          <a:p>
            <a:r>
              <a:rPr lang="en-US" altLang="en-US" dirty="0">
                <a:ea typeface="ＭＳ Ｐゴシック" panose="020B0600070205080204" pitchFamily="34" charset="-128"/>
              </a:rPr>
              <a:t>Refuse</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potential victims? Dialogue.</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Listen </a:t>
            </a:r>
            <a:r>
              <a:rPr lang="en-US" altLang="en-US" dirty="0">
                <a:ea typeface="ＭＳ Ｐゴシック" panose="020B0600070205080204" pitchFamily="34" charset="-128"/>
                <a:sym typeface="Wingdings" pitchFamily="2" charset="2"/>
              </a:rPr>
              <a:t> only possible if no is an acceptable answer</a:t>
            </a:r>
          </a:p>
          <a:p>
            <a:endParaRPr lang="en-US" altLang="en-US" dirty="0">
              <a:ea typeface="ＭＳ Ｐゴシック" panose="020B0600070205080204" pitchFamily="34" charset="-128"/>
              <a:sym typeface="Wingdings" pitchFamily="2" charset="2"/>
            </a:endParaRPr>
          </a:p>
          <a:p>
            <a:r>
              <a:rPr lang="en-US" altLang="en-US" dirty="0">
                <a:ea typeface="ＭＳ Ｐゴシック" panose="020B0600070205080204" pitchFamily="34" charset="-128"/>
                <a:sym typeface="Wingdings" pitchFamily="2" charset="2"/>
              </a:rPr>
              <a:t>Change/growth by the regulator/offender</a:t>
            </a:r>
          </a:p>
          <a:p>
            <a:endParaRPr lang="en-US" altLang="en-US" dirty="0">
              <a:ea typeface="ＭＳ Ｐゴシック" panose="020B0600070205080204" pitchFamily="34" charset="-128"/>
              <a:sym typeface="Wingdings" pitchFamily="2" charset="2"/>
            </a:endParaRPr>
          </a:p>
          <a:p>
            <a:r>
              <a:rPr lang="en-US" altLang="en-US" dirty="0">
                <a:ea typeface="ＭＳ Ｐゴシック" panose="020B0600070205080204" pitchFamily="34" charset="-128"/>
                <a:sym typeface="Wingdings" pitchFamily="2" charset="2"/>
              </a:rPr>
              <a:t>As a model of behavior and norms</a:t>
            </a:r>
            <a:endParaRPr lang="en-US" altLang="en-US" dirty="0">
              <a:ea typeface="ＭＳ Ｐゴシック" panose="020B0600070205080204" pitchFamily="34" charset="-128"/>
            </a:endParaRPr>
          </a:p>
          <a:p>
            <a:endParaRPr lang="en-US" dirty="0"/>
          </a:p>
        </p:txBody>
      </p:sp>
      <p:sp>
        <p:nvSpPr>
          <p:cNvPr id="4" name="Slide Number Placeholder 3"/>
          <p:cNvSpPr>
            <a:spLocks noGrp="1"/>
          </p:cNvSpPr>
          <p:nvPr>
            <p:ph type="sldNum" sz="quarter" idx="5"/>
          </p:nvPr>
        </p:nvSpPr>
        <p:spPr/>
        <p:txBody>
          <a:bodyPr/>
          <a:lstStyle/>
          <a:p>
            <a:pPr>
              <a:defRPr/>
            </a:pPr>
            <a:fld id="{D52D11F6-5362-2E47-A535-C575F0F2B587}" type="slidenum">
              <a:rPr lang="en-AU" altLang="en-US" smtClean="0"/>
              <a:pPr>
                <a:defRPr/>
              </a:pPr>
              <a:t>14</a:t>
            </a:fld>
            <a:endParaRPr lang="en-AU" altLang="en-US"/>
          </a:p>
        </p:txBody>
      </p:sp>
    </p:spTree>
    <p:extLst>
      <p:ext uri="{BB962C8B-B14F-4D97-AF65-F5344CB8AC3E}">
        <p14:creationId xmlns:p14="http://schemas.microsoft.com/office/powerpoint/2010/main" val="2259079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Hoping you will be able to </a:t>
            </a:r>
            <a:r>
              <a:rPr lang="en-US" dirty="0" err="1"/>
              <a:t>recognise</a:t>
            </a:r>
            <a:r>
              <a:rPr lang="en-US" dirty="0"/>
              <a:t> some of the attitudes and </a:t>
            </a:r>
            <a:r>
              <a:rPr lang="en-US" dirty="0" err="1"/>
              <a:t>behavours</a:t>
            </a:r>
            <a:r>
              <a:rPr lang="en-US" dirty="0"/>
              <a:t>  of duty holders - might help to think about why relevant</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AU" dirty="0"/>
              <a:t>Examples from tax, higher education, OHS &amp; environmental regulation</a:t>
            </a:r>
          </a:p>
          <a:p>
            <a:endParaRPr lang="en-US" dirty="0"/>
          </a:p>
          <a:p>
            <a:r>
              <a:rPr lang="en-US" dirty="0"/>
              <a:t>OHS / Env reg: labs and workplaces; regulation of human activity impact on the greater environ -&gt; risk/ignorance/</a:t>
            </a:r>
            <a:r>
              <a:rPr lang="en-US" dirty="0" err="1"/>
              <a:t>trivialisation</a:t>
            </a:r>
            <a:r>
              <a:rPr lang="en-US" dirty="0"/>
              <a:t>/fear / regulator for &amp; of?</a:t>
            </a:r>
          </a:p>
          <a:p>
            <a:endParaRPr lang="en-US" dirty="0"/>
          </a:p>
          <a:p>
            <a:r>
              <a:rPr lang="en-US" dirty="0"/>
              <a:t>Uni / Tax - because they are regulatory systems most people in the room will have interacted with. </a:t>
            </a:r>
          </a:p>
          <a:p>
            <a:endParaRPr lang="en-US" dirty="0"/>
          </a:p>
          <a:p>
            <a:r>
              <a:rPr lang="en-US" dirty="0"/>
              <a:t>Pathways - because problems w/out solutions?  </a:t>
            </a:r>
          </a:p>
        </p:txBody>
      </p:sp>
      <p:sp>
        <p:nvSpPr>
          <p:cNvPr id="4" name="Slide Number Placeholder 3"/>
          <p:cNvSpPr>
            <a:spLocks noGrp="1"/>
          </p:cNvSpPr>
          <p:nvPr>
            <p:ph type="sldNum" sz="quarter" idx="5"/>
          </p:nvPr>
        </p:nvSpPr>
        <p:spPr/>
        <p:txBody>
          <a:bodyPr/>
          <a:lstStyle/>
          <a:p>
            <a:pPr>
              <a:defRPr/>
            </a:pPr>
            <a:fld id="{D52D11F6-5362-2E47-A535-C575F0F2B587}" type="slidenum">
              <a:rPr lang="en-AU" altLang="en-US" smtClean="0"/>
              <a:pPr>
                <a:defRPr/>
              </a:pPr>
              <a:t>2</a:t>
            </a:fld>
            <a:endParaRPr lang="en-AU" altLang="en-US"/>
          </a:p>
        </p:txBody>
      </p:sp>
    </p:spTree>
    <p:extLst>
      <p:ext uri="{BB962C8B-B14F-4D97-AF65-F5344CB8AC3E}">
        <p14:creationId xmlns:p14="http://schemas.microsoft.com/office/powerpoint/2010/main" val="1269416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8DFC469C-904A-564F-9660-16D641A16ACA}"/>
              </a:ext>
            </a:extLst>
          </p:cNvPr>
          <p:cNvSpPr>
            <a:spLocks noGrp="1" noRot="1" noChangeAspect="1" noTextEdit="1"/>
          </p:cNvSpPr>
          <p:nvPr>
            <p:ph type="sldImg"/>
          </p:nvPr>
        </p:nvSpPr>
        <p:spPr>
          <a:ln/>
        </p:spPr>
      </p:sp>
      <p:sp>
        <p:nvSpPr>
          <p:cNvPr id="3" name="Notes Placeholder 2">
            <a:extLst>
              <a:ext uri="{FF2B5EF4-FFF2-40B4-BE49-F238E27FC236}">
                <a16:creationId xmlns:a16="http://schemas.microsoft.com/office/drawing/2014/main" id="{438649BD-9868-0C4B-98B3-86BE9D4476AE}"/>
              </a:ext>
            </a:extLst>
          </p:cNvPr>
          <p:cNvSpPr>
            <a:spLocks noGrp="1"/>
          </p:cNvSpPr>
          <p:nvPr>
            <p:ph type="body" idx="1"/>
          </p:nvPr>
        </p:nvSpPr>
        <p:spPr/>
        <p:txBody>
          <a:bodyPr>
            <a:normAutofit/>
          </a:bodyPr>
          <a:lstStyle/>
          <a:p>
            <a:pPr>
              <a:defRPr/>
            </a:pPr>
            <a:r>
              <a:rPr lang="en-US" dirty="0">
                <a:latin typeface="Times" pitchFamily="18" charset="0"/>
                <a:ea typeface="+mn-ea"/>
                <a:cs typeface="+mn-cs"/>
              </a:rPr>
              <a:t>outer band : design of the regulatory system - sets out laws, rules, enforcement codes and administrative practices. </a:t>
            </a:r>
            <a:endParaRPr lang="en-US" dirty="0"/>
          </a:p>
          <a:p>
            <a:pPr>
              <a:defRPr/>
            </a:pPr>
            <a:endParaRPr lang="en-US" dirty="0">
              <a:latin typeface="Times" pitchFamily="18" charset="0"/>
              <a:ea typeface="+mn-ea"/>
              <a:cs typeface="+mn-cs"/>
            </a:endParaRPr>
          </a:p>
          <a:p>
            <a:pPr>
              <a:defRPr/>
            </a:pPr>
            <a:r>
              <a:rPr lang="en-US" dirty="0">
                <a:latin typeface="Times" pitchFamily="18" charset="0"/>
                <a:ea typeface="+mn-ea"/>
                <a:cs typeface="+mn-cs"/>
              </a:rPr>
              <a:t>middle band : how </a:t>
            </a:r>
            <a:r>
              <a:rPr lang="en-US" dirty="0" err="1">
                <a:latin typeface="Times" pitchFamily="18" charset="0"/>
                <a:ea typeface="+mn-ea"/>
                <a:cs typeface="+mn-cs"/>
              </a:rPr>
              <a:t>regulatees</a:t>
            </a:r>
            <a:r>
              <a:rPr lang="en-US" dirty="0">
                <a:latin typeface="Times" pitchFamily="18" charset="0"/>
                <a:ea typeface="+mn-ea"/>
                <a:cs typeface="+mn-cs"/>
              </a:rPr>
              <a:t> make choices about compliance (connection justice/morals) – elicit.</a:t>
            </a:r>
          </a:p>
          <a:p>
            <a:pPr>
              <a:defRPr/>
            </a:pPr>
            <a:endParaRPr lang="en-US" dirty="0">
              <a:latin typeface="Times" pitchFamily="18" charset="0"/>
              <a:ea typeface="+mn-ea"/>
              <a:cs typeface="+mn-cs"/>
            </a:endParaRPr>
          </a:p>
          <a:p>
            <a:pPr>
              <a:defRPr/>
            </a:pPr>
            <a:r>
              <a:rPr lang="en-US" dirty="0">
                <a:latin typeface="Times" pitchFamily="18" charset="0"/>
                <a:ea typeface="+mn-ea"/>
                <a:cs typeface="+mn-cs"/>
              </a:rPr>
              <a:t>inner core of the wheel represents ‘the other’ who is sought out by the regulated (alt authorities) to self-affirm [tax agents, industry bodies)</a:t>
            </a:r>
            <a:endParaRPr lang="en-US" dirty="0"/>
          </a:p>
        </p:txBody>
      </p:sp>
      <p:sp>
        <p:nvSpPr>
          <p:cNvPr id="8196" name="Slide Number Placeholder 3">
            <a:extLst>
              <a:ext uri="{FF2B5EF4-FFF2-40B4-BE49-F238E27FC236}">
                <a16:creationId xmlns:a16="http://schemas.microsoft.com/office/drawing/2014/main" id="{100B8161-D439-054E-8755-D7CF9D9098BD}"/>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8E98504-78CC-B841-AF44-528D094DC59C}" type="slidenum">
              <a:rPr lang="en-US" altLang="en-US" smtClean="0"/>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9F3FAB5C-81DF-4B4F-B7CD-8F0F961FF971}"/>
              </a:ext>
            </a:extLst>
          </p:cNvPr>
          <p:cNvSpPr>
            <a:spLocks noGrp="1" noRot="1" noChangeAspect="1" noTextEdit="1"/>
          </p:cNvSpPr>
          <p:nvPr>
            <p:ph type="sldImg"/>
          </p:nvPr>
        </p:nvSpPr>
        <p:spPr>
          <a:ln/>
        </p:spPr>
      </p:sp>
      <p:sp>
        <p:nvSpPr>
          <p:cNvPr id="3" name="Notes Placeholder 2">
            <a:extLst>
              <a:ext uri="{FF2B5EF4-FFF2-40B4-BE49-F238E27FC236}">
                <a16:creationId xmlns:a16="http://schemas.microsoft.com/office/drawing/2014/main" id="{EE233D95-5438-074E-8A6F-B48A829EBFED}"/>
              </a:ext>
            </a:extLst>
          </p:cNvPr>
          <p:cNvSpPr>
            <a:spLocks noGrp="1"/>
          </p:cNvSpPr>
          <p:nvPr>
            <p:ph type="body" idx="1"/>
          </p:nvPr>
        </p:nvSpPr>
        <p:spPr/>
        <p:txBody>
          <a:bodyPr>
            <a:normAutofit/>
          </a:bodyPr>
          <a:lstStyle/>
          <a:p>
            <a:pPr>
              <a:defRPr/>
            </a:pPr>
            <a:r>
              <a:rPr lang="en-US" dirty="0">
                <a:latin typeface="Times" pitchFamily="18" charset="0"/>
                <a:ea typeface="+mn-ea"/>
                <a:cs typeface="+mn-cs"/>
              </a:rPr>
              <a:t>In general, those with a HECS debt were less likely than those without to see benefits from their educational opportunity, to believe that HECS was implemented fairly, and to feel morally obliged to comply with government authority. </a:t>
            </a:r>
          </a:p>
          <a:p>
            <a:pPr>
              <a:defRPr/>
            </a:pPr>
            <a:endParaRPr lang="en-US" dirty="0">
              <a:latin typeface="Times" pitchFamily="18" charset="0"/>
              <a:ea typeface="+mn-ea"/>
              <a:cs typeface="+mn-cs"/>
            </a:endParaRPr>
          </a:p>
          <a:p>
            <a:pPr>
              <a:defRPr/>
            </a:pPr>
            <a:r>
              <a:rPr lang="en-US" dirty="0">
                <a:latin typeface="Times" pitchFamily="18" charset="0"/>
                <a:ea typeface="+mn-ea"/>
                <a:cs typeface="+mn-cs"/>
              </a:rPr>
              <a:t>regulatory hot spot (ongoing, suppressed, victorious challenges)</a:t>
            </a:r>
            <a:endParaRPr lang="en-US" dirty="0"/>
          </a:p>
        </p:txBody>
      </p:sp>
      <p:sp>
        <p:nvSpPr>
          <p:cNvPr id="10244" name="Slide Number Placeholder 3">
            <a:extLst>
              <a:ext uri="{FF2B5EF4-FFF2-40B4-BE49-F238E27FC236}">
                <a16:creationId xmlns:a16="http://schemas.microsoft.com/office/drawing/2014/main" id="{8902E69D-6C96-FC43-A147-3CFA911760A0}"/>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188514F-55E9-5444-BFA0-BEC6B4DAD5F8}" type="slidenum">
              <a:rPr lang="en-US" altLang="en-US" smtClean="0"/>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9CF3ED1B-3125-3443-83B1-B1F288FA70AD}"/>
              </a:ext>
            </a:extLst>
          </p:cNvPr>
          <p:cNvSpPr>
            <a:spLocks noGrp="1" noRot="1" noChangeAspect="1" noTextEdit="1"/>
          </p:cNvSpPr>
          <p:nvPr>
            <p:ph type="sldImg"/>
          </p:nvPr>
        </p:nvSpPr>
        <p:spPr>
          <a:ln/>
        </p:spPr>
      </p:sp>
      <p:sp>
        <p:nvSpPr>
          <p:cNvPr id="3" name="Notes Placeholder 2">
            <a:extLst>
              <a:ext uri="{FF2B5EF4-FFF2-40B4-BE49-F238E27FC236}">
                <a16:creationId xmlns:a16="http://schemas.microsoft.com/office/drawing/2014/main" id="{5344DC69-8CA4-8F46-9EC6-29831522E7D9}"/>
              </a:ext>
            </a:extLst>
          </p:cNvPr>
          <p:cNvSpPr>
            <a:spLocks noGrp="1"/>
          </p:cNvSpPr>
          <p:nvPr>
            <p:ph type="body" idx="1"/>
          </p:nvPr>
        </p:nvSpPr>
        <p:spPr/>
        <p:txBody>
          <a:bodyPr>
            <a:normAutofit/>
          </a:bodyPr>
          <a:lstStyle/>
          <a:p>
            <a:pPr>
              <a:defRPr/>
            </a:pPr>
            <a:r>
              <a:rPr lang="en-US" dirty="0" err="1"/>
              <a:t>egs</a:t>
            </a:r>
            <a:r>
              <a:rPr lang="en-US" dirty="0"/>
              <a:t>? </a:t>
            </a:r>
          </a:p>
          <a:p>
            <a:pPr>
              <a:defRPr/>
            </a:pPr>
            <a:endParaRPr lang="en-US" dirty="0"/>
          </a:p>
          <a:p>
            <a:pPr>
              <a:defRPr/>
            </a:pPr>
            <a:r>
              <a:rPr lang="en-US" dirty="0"/>
              <a:t>Necklaces (individual v collective safety) </a:t>
            </a:r>
          </a:p>
          <a:p>
            <a:pPr>
              <a:defRPr/>
            </a:pPr>
            <a:endParaRPr lang="en-US" dirty="0"/>
          </a:p>
          <a:p>
            <a:pPr>
              <a:defRPr/>
            </a:pPr>
            <a:r>
              <a:rPr lang="en-US" dirty="0"/>
              <a:t>cheap/safe/dangerous/carelessness/unfair targeting/other jurisdictions (</a:t>
            </a:r>
            <a:r>
              <a:rPr lang="en-US" dirty="0" err="1"/>
              <a:t>eg</a:t>
            </a:r>
            <a:r>
              <a:rPr lang="en-US" dirty="0"/>
              <a:t> US), should follow the law, means we are safe and accepted, reputational/social license</a:t>
            </a:r>
          </a:p>
          <a:p>
            <a:pPr>
              <a:defRPr/>
            </a:pPr>
            <a:endParaRPr lang="en-US" dirty="0"/>
          </a:p>
          <a:p>
            <a:pPr>
              <a:defRPr/>
            </a:pPr>
            <a:r>
              <a:rPr lang="en-US" dirty="0"/>
              <a:t>other jurisdictions (</a:t>
            </a:r>
            <a:r>
              <a:rPr lang="en-US" dirty="0" err="1"/>
              <a:t>eg</a:t>
            </a:r>
            <a:r>
              <a:rPr lang="en-US" dirty="0"/>
              <a:t> US), ethicists...</a:t>
            </a:r>
          </a:p>
        </p:txBody>
      </p:sp>
      <p:sp>
        <p:nvSpPr>
          <p:cNvPr id="12292" name="Slide Number Placeholder 3">
            <a:extLst>
              <a:ext uri="{FF2B5EF4-FFF2-40B4-BE49-F238E27FC236}">
                <a16:creationId xmlns:a16="http://schemas.microsoft.com/office/drawing/2014/main" id="{583040C1-A7ED-F648-90A9-8A83E12F63E1}"/>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80743FB-9C88-604E-A0A4-F1CEC61F567E}" type="slidenum">
              <a:rPr lang="en-US" altLang="en-US" smtClean="0"/>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17332BF0-DF03-7D40-A546-3A2BBF72844C}"/>
              </a:ext>
            </a:extLst>
          </p:cNvPr>
          <p:cNvSpPr>
            <a:spLocks noGrp="1" noRot="1" noChangeAspect="1" noTextEdit="1"/>
          </p:cNvSpPr>
          <p:nvPr>
            <p:ph type="sldImg"/>
          </p:nvPr>
        </p:nvSpPr>
        <p:spPr>
          <a:ln/>
        </p:spPr>
      </p:sp>
      <p:sp>
        <p:nvSpPr>
          <p:cNvPr id="14339" name="Notes Placeholder 2">
            <a:extLst>
              <a:ext uri="{FF2B5EF4-FFF2-40B4-BE49-F238E27FC236}">
                <a16:creationId xmlns:a16="http://schemas.microsoft.com/office/drawing/2014/main" id="{4155B6B6-D75E-2440-A75B-077B6B2EA650}"/>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AU" altLang="en-US">
                <a:latin typeface="Verdana" panose="020B0604030504040204" pitchFamily="34" charset="0"/>
                <a:ea typeface="ＭＳ Ｐゴシック" panose="020B0600070205080204" pitchFamily="34" charset="-128"/>
                <a:cs typeface="Arial" panose="020B0604020202020204" pitchFamily="34" charset="0"/>
              </a:rPr>
              <a:t>Authority threatens everyone, by virtue of being an authority. </a:t>
            </a:r>
            <a:br>
              <a:rPr lang="en-AU" altLang="en-US">
                <a:latin typeface="Verdana" panose="020B0604030504040204" pitchFamily="34" charset="0"/>
                <a:ea typeface="ＭＳ Ｐゴシック" panose="020B0600070205080204" pitchFamily="34" charset="-128"/>
                <a:cs typeface="Arial" panose="020B0604020202020204" pitchFamily="34" charset="0"/>
              </a:rPr>
            </a:br>
            <a:endParaRPr lang="en-AU" altLang="en-US">
              <a:latin typeface="Verdana" panose="020B0604030504040204" pitchFamily="34" charset="0"/>
              <a:ea typeface="ＭＳ Ｐゴシック" panose="020B0600070205080204" pitchFamily="34" charset="-128"/>
              <a:cs typeface="Arial" panose="020B0604020202020204" pitchFamily="34" charset="0"/>
            </a:endParaRPr>
          </a:p>
          <a:p>
            <a:pPr eaLnBrk="1" hangingPunct="1">
              <a:spcBef>
                <a:spcPct val="0"/>
              </a:spcBef>
            </a:pPr>
            <a:r>
              <a:rPr lang="en-AU" altLang="en-US">
                <a:latin typeface="Verdana" panose="020B0604030504040204" pitchFamily="34" charset="0"/>
                <a:ea typeface="ＭＳ Ｐゴシック" panose="020B0600070205080204" pitchFamily="34" charset="-128"/>
                <a:cs typeface="Arial" panose="020B0604020202020204" pitchFamily="34" charset="0"/>
              </a:rPr>
              <a:t>As an authority’s threat increases, people use their motivational postures to adjust their social distance and establish a comfort zone for themselves in relation to the authority. </a:t>
            </a:r>
            <a:br>
              <a:rPr lang="en-AU" altLang="en-US">
                <a:latin typeface="Verdana" panose="020B0604030504040204" pitchFamily="34" charset="0"/>
                <a:ea typeface="ＭＳ Ｐゴシック" panose="020B0600070205080204" pitchFamily="34" charset="-128"/>
                <a:cs typeface="Arial" panose="020B0604020202020204" pitchFamily="34" charset="0"/>
              </a:rPr>
            </a:br>
            <a:br>
              <a:rPr lang="en-AU" altLang="en-US">
                <a:latin typeface="Verdana" panose="020B0604030504040204" pitchFamily="34" charset="0"/>
                <a:ea typeface="ＭＳ Ｐゴシック" panose="020B0600070205080204" pitchFamily="34" charset="-128"/>
                <a:cs typeface="Arial" panose="020B0604020202020204" pitchFamily="34" charset="0"/>
              </a:rPr>
            </a:br>
            <a:r>
              <a:rPr lang="en-AU" altLang="en-US">
                <a:latin typeface="Verdana" panose="020B0604030504040204" pitchFamily="34" charset="0"/>
                <a:ea typeface="ＭＳ Ｐゴシック" panose="020B0600070205080204" pitchFamily="34" charset="-128"/>
                <a:cs typeface="Arial" panose="020B0604020202020204" pitchFamily="34" charset="0"/>
              </a:rPr>
              <a:t>Different contexts bring to the fore different postures, and different postures direct individuals to make different responses, some obliging and deferential, others adversarial and dismissive.</a:t>
            </a:r>
          </a:p>
          <a:p>
            <a:endParaRPr lang="en-AU"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14340" name="Slide Number Placeholder 3">
            <a:extLst>
              <a:ext uri="{FF2B5EF4-FFF2-40B4-BE49-F238E27FC236}">
                <a16:creationId xmlns:a16="http://schemas.microsoft.com/office/drawing/2014/main" id="{B7D290DF-3968-9148-A620-CD71088EFD61}"/>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968A457-4A16-064F-AB73-7A2631B8BEAB}" type="slidenum">
              <a:rPr lang="en-US" altLang="en-US" smtClean="0"/>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Commit: values, processes, authority</a:t>
            </a:r>
          </a:p>
          <a:p>
            <a:endParaRPr lang="en-US" dirty="0"/>
          </a:p>
          <a:p>
            <a:r>
              <a:rPr lang="en-US" dirty="0" err="1"/>
              <a:t>Capit</a:t>
            </a:r>
            <a:r>
              <a:rPr lang="en-US" dirty="0"/>
              <a:t>: just tell me what to do &amp; I'll do it</a:t>
            </a:r>
          </a:p>
          <a:p>
            <a:endParaRPr lang="en-US" dirty="0"/>
          </a:p>
          <a:p>
            <a:r>
              <a:rPr lang="en-US" dirty="0"/>
              <a:t>Resist: unfair, disrespect, changes (maintain authority)</a:t>
            </a:r>
          </a:p>
          <a:p>
            <a:endParaRPr lang="en-US" dirty="0"/>
          </a:p>
          <a:p>
            <a:r>
              <a:rPr lang="en-US" dirty="0"/>
              <a:t>Disengage: at bay, keep distant and distracted</a:t>
            </a:r>
          </a:p>
          <a:p>
            <a:endParaRPr lang="en-US" dirty="0"/>
          </a:p>
          <a:p>
            <a:r>
              <a:rPr lang="en-US" dirty="0"/>
              <a:t>Game: challenge </a:t>
            </a:r>
            <a:r>
              <a:rPr lang="en-US" dirty="0" err="1"/>
              <a:t>autho</a:t>
            </a:r>
            <a:r>
              <a:rPr lang="en-US" dirty="0"/>
              <a:t>, </a:t>
            </a:r>
            <a:r>
              <a:rPr lang="en-US" dirty="0" err="1"/>
              <a:t>delegit</a:t>
            </a:r>
            <a:r>
              <a:rPr lang="en-US" dirty="0"/>
              <a:t>, score points</a:t>
            </a:r>
          </a:p>
          <a:p>
            <a:endParaRPr lang="en-US" dirty="0"/>
          </a:p>
          <a:p>
            <a:r>
              <a:rPr lang="en-US" dirty="0"/>
              <a:t>meow, examples of people you deal with?</a:t>
            </a:r>
          </a:p>
        </p:txBody>
      </p:sp>
      <p:sp>
        <p:nvSpPr>
          <p:cNvPr id="4" name="Slide Number Placeholder 3"/>
          <p:cNvSpPr>
            <a:spLocks noGrp="1"/>
          </p:cNvSpPr>
          <p:nvPr>
            <p:ph type="sldNum" sz="quarter" idx="5"/>
          </p:nvPr>
        </p:nvSpPr>
        <p:spPr/>
        <p:txBody>
          <a:bodyPr/>
          <a:lstStyle/>
          <a:p>
            <a:pPr>
              <a:defRPr/>
            </a:pPr>
            <a:fld id="{D52D11F6-5362-2E47-A535-C575F0F2B587}" type="slidenum">
              <a:rPr lang="en-AU" altLang="en-US" smtClean="0"/>
              <a:pPr>
                <a:defRPr/>
              </a:pPr>
              <a:t>7</a:t>
            </a:fld>
            <a:endParaRPr lang="en-AU" altLang="en-US"/>
          </a:p>
        </p:txBody>
      </p:sp>
    </p:spTree>
    <p:extLst>
      <p:ext uri="{BB962C8B-B14F-4D97-AF65-F5344CB8AC3E}">
        <p14:creationId xmlns:p14="http://schemas.microsoft.com/office/powerpoint/2010/main" val="726715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EC34A6CD-ECDB-004A-9F76-4A37B2999B01}"/>
              </a:ext>
            </a:extLst>
          </p:cNvPr>
          <p:cNvSpPr>
            <a:spLocks noGrp="1" noRot="1" noChangeAspect="1" noTextEdit="1"/>
          </p:cNvSpPr>
          <p:nvPr>
            <p:ph type="sldImg"/>
          </p:nvPr>
        </p:nvSpPr>
        <p:spPr>
          <a:ln/>
        </p:spPr>
      </p:sp>
      <p:sp>
        <p:nvSpPr>
          <p:cNvPr id="18435" name="Notes Placeholder 2">
            <a:extLst>
              <a:ext uri="{FF2B5EF4-FFF2-40B4-BE49-F238E27FC236}">
                <a16:creationId xmlns:a16="http://schemas.microsoft.com/office/drawing/2014/main" id="{3C0BACD9-6C63-9046-8F7F-9E73B253F740}"/>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ea typeface="ＭＳ Ｐゴシック" panose="020B0600070205080204" pitchFamily="34" charset="-128"/>
                <a:cs typeface="Arial" panose="020B0604020202020204" pitchFamily="34" charset="0"/>
              </a:rPr>
              <a:t>illustrate - more than one held</a:t>
            </a: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dirty="0">
                <a:latin typeface="Arial" panose="020B0604020202020204" pitchFamily="34" charset="0"/>
                <a:ea typeface="ＭＳ Ｐゴシック" panose="020B0600070205080204" pitchFamily="34" charset="-128"/>
                <a:cs typeface="Arial" panose="020B0604020202020204" pitchFamily="34" charset="0"/>
              </a:rPr>
              <a:t>Commitment high</a:t>
            </a: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dirty="0" err="1">
                <a:latin typeface="Arial" panose="020B0604020202020204" pitchFamily="34" charset="0"/>
                <a:ea typeface="ＭＳ Ｐゴシック" panose="020B0600070205080204" pitchFamily="34" charset="-128"/>
                <a:cs typeface="Arial" panose="020B0604020202020204" pitchFamily="34" charset="0"/>
              </a:rPr>
              <a:t>Capit</a:t>
            </a:r>
            <a:r>
              <a:rPr lang="en-US" altLang="en-US" dirty="0">
                <a:latin typeface="Arial" panose="020B0604020202020204" pitchFamily="34" charset="0"/>
                <a:ea typeface="ＭＳ Ｐゴシック" panose="020B0600070205080204" pitchFamily="34" charset="-128"/>
                <a:cs typeface="Arial" panose="020B0604020202020204" pitchFamily="34" charset="0"/>
              </a:rPr>
              <a:t> high</a:t>
            </a: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dirty="0">
                <a:latin typeface="Arial" panose="020B0604020202020204" pitchFamily="34" charset="0"/>
                <a:ea typeface="ＭＳ Ｐゴシック" panose="020B0600070205080204" pitchFamily="34" charset="-128"/>
                <a:cs typeface="Arial" panose="020B0604020202020204" pitchFamily="34" charset="0"/>
              </a:rPr>
              <a:t>Resistance is important - needs continuous engagement</a:t>
            </a: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dirty="0">
                <a:latin typeface="Arial" panose="020B0604020202020204" pitchFamily="34" charset="0"/>
                <a:ea typeface="ＭＳ Ｐゴシック" panose="020B0600070205080204" pitchFamily="34" charset="-128"/>
                <a:cs typeface="Arial" panose="020B0604020202020204" pitchFamily="34" charset="0"/>
              </a:rPr>
              <a:t>WHS high - important as it's v. similar.</a:t>
            </a:r>
          </a:p>
        </p:txBody>
      </p:sp>
      <p:sp>
        <p:nvSpPr>
          <p:cNvPr id="18436" name="Slide Number Placeholder 3">
            <a:extLst>
              <a:ext uri="{FF2B5EF4-FFF2-40B4-BE49-F238E27FC236}">
                <a16:creationId xmlns:a16="http://schemas.microsoft.com/office/drawing/2014/main" id="{7499A923-A85F-0945-94E1-E93B235F08E6}"/>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3C2A413-D575-8941-A156-9A56A559F63C}" type="slidenum">
              <a:rPr lang="en-US" altLang="en-US" smtClean="0"/>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rule: tax law - endless loop of loop hole closing and 'tightening' leg - often in context of game-playing, but makes it too hard/rigid for others</a:t>
            </a:r>
          </a:p>
          <a:p>
            <a:endParaRPr lang="en-US" dirty="0"/>
          </a:p>
          <a:p>
            <a:r>
              <a:rPr lang="en-US" dirty="0"/>
              <a:t>ritual: tick-boxing (refer lab in article) reduces commitment</a:t>
            </a:r>
          </a:p>
          <a:p>
            <a:endParaRPr lang="en-US" dirty="0"/>
          </a:p>
          <a:p>
            <a:r>
              <a:rPr lang="en-US" dirty="0"/>
              <a:t>risk: who is responsible? [OHS/travel forms] </a:t>
            </a:r>
            <a:r>
              <a:rPr lang="en-US" dirty="0" err="1"/>
              <a:t>arse</a:t>
            </a:r>
            <a:r>
              <a:rPr lang="en-US" dirty="0"/>
              <a:t>-covering.</a:t>
            </a:r>
          </a:p>
        </p:txBody>
      </p:sp>
      <p:sp>
        <p:nvSpPr>
          <p:cNvPr id="4" name="Slide Number Placeholder 3"/>
          <p:cNvSpPr>
            <a:spLocks noGrp="1"/>
          </p:cNvSpPr>
          <p:nvPr>
            <p:ph type="sldNum" sz="quarter" idx="5"/>
          </p:nvPr>
        </p:nvSpPr>
        <p:spPr/>
        <p:txBody>
          <a:bodyPr/>
          <a:lstStyle/>
          <a:p>
            <a:pPr>
              <a:defRPr/>
            </a:pPr>
            <a:fld id="{D52D11F6-5362-2E47-A535-C575F0F2B587}" type="slidenum">
              <a:rPr lang="en-AU" altLang="en-US" smtClean="0"/>
              <a:pPr>
                <a:defRPr/>
              </a:pPr>
              <a:t>9</a:t>
            </a:fld>
            <a:endParaRPr lang="en-AU" altLang="en-US"/>
          </a:p>
        </p:txBody>
      </p:sp>
    </p:spTree>
    <p:extLst>
      <p:ext uri="{BB962C8B-B14F-4D97-AF65-F5344CB8AC3E}">
        <p14:creationId xmlns:p14="http://schemas.microsoft.com/office/powerpoint/2010/main" val="32531141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48D0663-38E2-534D-BAFA-2A9BE86F4997}"/>
              </a:ext>
            </a:extLst>
          </p:cNvPr>
          <p:cNvSpPr>
            <a:spLocks noChangeArrowheads="1"/>
          </p:cNvSpPr>
          <p:nvPr/>
        </p:nvSpPr>
        <p:spPr bwMode="auto">
          <a:xfrm>
            <a:off x="0" y="4652963"/>
            <a:ext cx="9144000" cy="2205037"/>
          </a:xfrm>
          <a:prstGeom prst="rect">
            <a:avLst/>
          </a:prstGeom>
          <a:solidFill>
            <a:srgbClr val="94B0B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a:p>
        </p:txBody>
      </p:sp>
      <p:sp>
        <p:nvSpPr>
          <p:cNvPr id="5" name="Rectangle 8">
            <a:extLst>
              <a:ext uri="{FF2B5EF4-FFF2-40B4-BE49-F238E27FC236}">
                <a16:creationId xmlns:a16="http://schemas.microsoft.com/office/drawing/2014/main" id="{A95903AF-0C31-0545-A785-DEB96C9BEC0F}"/>
              </a:ext>
            </a:extLst>
          </p:cNvPr>
          <p:cNvSpPr>
            <a:spLocks noChangeArrowheads="1"/>
          </p:cNvSpPr>
          <p:nvPr/>
        </p:nvSpPr>
        <p:spPr bwMode="auto">
          <a:xfrm>
            <a:off x="0" y="0"/>
            <a:ext cx="9144000" cy="765175"/>
          </a:xfrm>
          <a:prstGeom prst="rect">
            <a:avLst/>
          </a:pr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p>
        </p:txBody>
      </p:sp>
      <p:pic>
        <p:nvPicPr>
          <p:cNvPr id="6" name="Picture 9" descr="ANU_LOGO_WHITE">
            <a:extLst>
              <a:ext uri="{FF2B5EF4-FFF2-40B4-BE49-F238E27FC236}">
                <a16:creationId xmlns:a16="http://schemas.microsoft.com/office/drawing/2014/main" id="{790CCA17-8342-7344-A976-EF596B906C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15888"/>
            <a:ext cx="1511300"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3" descr="RegNet-Horizontal-new-white.eps">
            <a:extLst>
              <a:ext uri="{FF2B5EF4-FFF2-40B4-BE49-F238E27FC236}">
                <a16:creationId xmlns:a16="http://schemas.microsoft.com/office/drawing/2014/main" id="{3550F755-4A8A-A043-9BBE-8CD99BE6196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32588" y="0"/>
            <a:ext cx="1951037"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Rectangle 4"/>
          <p:cNvSpPr>
            <a:spLocks noGrp="1" noChangeArrowheads="1"/>
          </p:cNvSpPr>
          <p:nvPr>
            <p:ph type="subTitle" idx="1"/>
          </p:nvPr>
        </p:nvSpPr>
        <p:spPr>
          <a:xfrm>
            <a:off x="468313" y="4652963"/>
            <a:ext cx="8280400" cy="519112"/>
          </a:xfrm>
        </p:spPr>
        <p:txBody>
          <a:bodyPr>
            <a:spAutoFit/>
          </a:bodyPr>
          <a:lstStyle>
            <a:lvl1pPr marL="0" indent="0">
              <a:buFontTx/>
              <a:buNone/>
              <a:defRPr sz="2800"/>
            </a:lvl1pPr>
          </a:lstStyle>
          <a:p>
            <a:pPr lvl="0"/>
            <a:r>
              <a:rPr lang="en-AU" noProof="0"/>
              <a:t>Click to edit Master subtitle style</a:t>
            </a:r>
          </a:p>
        </p:txBody>
      </p:sp>
      <p:sp>
        <p:nvSpPr>
          <p:cNvPr id="8195" name="Rectangle 3"/>
          <p:cNvSpPr>
            <a:spLocks noGrp="1" noChangeArrowheads="1"/>
          </p:cNvSpPr>
          <p:nvPr>
            <p:ph type="ctrTitle"/>
          </p:nvPr>
        </p:nvSpPr>
        <p:spPr>
          <a:xfrm>
            <a:off x="468313" y="1919288"/>
            <a:ext cx="8207375" cy="641350"/>
          </a:xfrm>
        </p:spPr>
        <p:txBody>
          <a:bodyPr>
            <a:spAutoFit/>
          </a:bodyPr>
          <a:lstStyle>
            <a:lvl1pPr>
              <a:defRPr>
                <a:solidFill>
                  <a:schemeClr val="tx1"/>
                </a:solidFill>
              </a:defRPr>
            </a:lvl1pPr>
          </a:lstStyle>
          <a:p>
            <a:pPr lvl="0"/>
            <a:r>
              <a:rPr lang="en-AU" noProof="0"/>
              <a:t>Click to edit Master title style</a:t>
            </a:r>
          </a:p>
        </p:txBody>
      </p:sp>
      <p:sp>
        <p:nvSpPr>
          <p:cNvPr id="8" name="Rectangle 5">
            <a:extLst>
              <a:ext uri="{FF2B5EF4-FFF2-40B4-BE49-F238E27FC236}">
                <a16:creationId xmlns:a16="http://schemas.microsoft.com/office/drawing/2014/main" id="{E3BFA0DD-3C02-C34B-8129-C72B09022205}"/>
              </a:ext>
            </a:extLst>
          </p:cNvPr>
          <p:cNvSpPr>
            <a:spLocks noGrp="1" noChangeArrowheads="1"/>
          </p:cNvSpPr>
          <p:nvPr>
            <p:ph type="dt" sz="half" idx="10"/>
          </p:nvPr>
        </p:nvSpPr>
        <p:spPr>
          <a:xfrm>
            <a:off x="457200" y="6245225"/>
            <a:ext cx="2133600" cy="476250"/>
          </a:xfrm>
        </p:spPr>
        <p:txBody>
          <a:bodyPr/>
          <a:lstStyle>
            <a:lvl1pPr algn="l">
              <a:defRPr/>
            </a:lvl1pPr>
          </a:lstStyle>
          <a:p>
            <a:pPr>
              <a:defRPr/>
            </a:pPr>
            <a:endParaRPr lang="en-AU"/>
          </a:p>
        </p:txBody>
      </p:sp>
      <p:sp>
        <p:nvSpPr>
          <p:cNvPr id="9" name="Rectangle 6">
            <a:extLst>
              <a:ext uri="{FF2B5EF4-FFF2-40B4-BE49-F238E27FC236}">
                <a16:creationId xmlns:a16="http://schemas.microsoft.com/office/drawing/2014/main" id="{3AC2C6C0-AE27-E845-BEC1-91F3371B80D7}"/>
              </a:ext>
            </a:extLst>
          </p:cNvPr>
          <p:cNvSpPr>
            <a:spLocks noGrp="1" noChangeArrowheads="1"/>
          </p:cNvSpPr>
          <p:nvPr>
            <p:ph type="ftr" sz="quarter" idx="11"/>
          </p:nvPr>
        </p:nvSpPr>
        <p:spPr>
          <a:xfrm>
            <a:off x="3124200" y="6245225"/>
            <a:ext cx="2895600" cy="476250"/>
          </a:xfrm>
        </p:spPr>
        <p:txBody>
          <a:bodyPr/>
          <a:lstStyle>
            <a:lvl1pPr algn="ctr">
              <a:defRPr/>
            </a:lvl1pPr>
          </a:lstStyle>
          <a:p>
            <a:pPr>
              <a:defRPr/>
            </a:pPr>
            <a:r>
              <a:rPr lang="en-AU"/>
              <a:t>Footer text goes in here</a:t>
            </a:r>
          </a:p>
        </p:txBody>
      </p:sp>
      <p:sp>
        <p:nvSpPr>
          <p:cNvPr id="10" name="Rectangle 7">
            <a:extLst>
              <a:ext uri="{FF2B5EF4-FFF2-40B4-BE49-F238E27FC236}">
                <a16:creationId xmlns:a16="http://schemas.microsoft.com/office/drawing/2014/main" id="{384F319B-0483-9044-9641-B44F08C7577A}"/>
              </a:ext>
            </a:extLst>
          </p:cNvPr>
          <p:cNvSpPr>
            <a:spLocks noGrp="1" noChangeArrowheads="1"/>
          </p:cNvSpPr>
          <p:nvPr>
            <p:ph type="sldNum" sz="quarter" idx="12"/>
          </p:nvPr>
        </p:nvSpPr>
        <p:spPr>
          <a:xfrm>
            <a:off x="6553200" y="6245225"/>
            <a:ext cx="2133600" cy="476250"/>
          </a:xfrm>
        </p:spPr>
        <p:txBody>
          <a:bodyPr/>
          <a:lstStyle>
            <a:lvl1pPr>
              <a:defRPr/>
            </a:lvl1pPr>
          </a:lstStyle>
          <a:p>
            <a:pPr>
              <a:defRPr/>
            </a:pPr>
            <a:fld id="{C6A3C424-AD84-734B-8B53-A552F912C4A1}" type="slidenum">
              <a:rPr lang="en-AU" altLang="en-US"/>
              <a:pPr>
                <a:defRPr/>
              </a:pPr>
              <a:t>‹#›</a:t>
            </a:fld>
            <a:endParaRPr lang="en-AU" altLang="en-US"/>
          </a:p>
        </p:txBody>
      </p:sp>
    </p:spTree>
    <p:extLst>
      <p:ext uri="{BB962C8B-B14F-4D97-AF65-F5344CB8AC3E}">
        <p14:creationId xmlns:p14="http://schemas.microsoft.com/office/powerpoint/2010/main" val="1214377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Rectangle 4">
            <a:extLst>
              <a:ext uri="{FF2B5EF4-FFF2-40B4-BE49-F238E27FC236}">
                <a16:creationId xmlns:a16="http://schemas.microsoft.com/office/drawing/2014/main" id="{BC9276E8-B920-644A-BF48-607E146734D9}"/>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6EF2DB93-9A11-D144-A58B-C568FF33264E}"/>
              </a:ext>
            </a:extLst>
          </p:cNvPr>
          <p:cNvSpPr>
            <a:spLocks noGrp="1" noChangeArrowheads="1"/>
          </p:cNvSpPr>
          <p:nvPr>
            <p:ph type="ftr" sz="quarter" idx="11"/>
          </p:nvPr>
        </p:nvSpPr>
        <p:spPr>
          <a:ln/>
        </p:spPr>
        <p:txBody>
          <a:bodyPr/>
          <a:lstStyle>
            <a:lvl1pPr>
              <a:defRPr/>
            </a:lvl1pPr>
          </a:lstStyle>
          <a:p>
            <a:pPr>
              <a:defRPr/>
            </a:pPr>
            <a:r>
              <a:rPr lang="en-AU"/>
              <a:t>Footer text goes in here</a:t>
            </a:r>
          </a:p>
        </p:txBody>
      </p:sp>
      <p:sp>
        <p:nvSpPr>
          <p:cNvPr id="6" name="Rectangle 6">
            <a:extLst>
              <a:ext uri="{FF2B5EF4-FFF2-40B4-BE49-F238E27FC236}">
                <a16:creationId xmlns:a16="http://schemas.microsoft.com/office/drawing/2014/main" id="{7656AE15-6301-7345-8F0B-04CCCE1B233C}"/>
              </a:ext>
            </a:extLst>
          </p:cNvPr>
          <p:cNvSpPr>
            <a:spLocks noGrp="1" noChangeArrowheads="1"/>
          </p:cNvSpPr>
          <p:nvPr>
            <p:ph type="sldNum" sz="quarter" idx="12"/>
          </p:nvPr>
        </p:nvSpPr>
        <p:spPr>
          <a:ln/>
        </p:spPr>
        <p:txBody>
          <a:bodyPr/>
          <a:lstStyle>
            <a:lvl1pPr>
              <a:defRPr/>
            </a:lvl1pPr>
          </a:lstStyle>
          <a:p>
            <a:pPr>
              <a:defRPr/>
            </a:pPr>
            <a:fld id="{9C1F2D1F-A72D-CA4B-9618-A49103DC847E}" type="slidenum">
              <a:rPr lang="en-AU" altLang="en-US"/>
              <a:pPr>
                <a:defRPr/>
              </a:pPr>
              <a:t>‹#›</a:t>
            </a:fld>
            <a:endParaRPr lang="en-AU" altLang="en-US"/>
          </a:p>
        </p:txBody>
      </p:sp>
    </p:spTree>
    <p:extLst>
      <p:ext uri="{BB962C8B-B14F-4D97-AF65-F5344CB8AC3E}">
        <p14:creationId xmlns:p14="http://schemas.microsoft.com/office/powerpoint/2010/main" val="3472601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765175"/>
            <a:ext cx="2058988" cy="5360988"/>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765175"/>
            <a:ext cx="6029325" cy="5360988"/>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Rectangle 4">
            <a:extLst>
              <a:ext uri="{FF2B5EF4-FFF2-40B4-BE49-F238E27FC236}">
                <a16:creationId xmlns:a16="http://schemas.microsoft.com/office/drawing/2014/main" id="{822CE7C4-C2D8-0243-8ED8-4CDAA11362FD}"/>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E5D2D413-DF29-0148-81F0-34BCFD656606}"/>
              </a:ext>
            </a:extLst>
          </p:cNvPr>
          <p:cNvSpPr>
            <a:spLocks noGrp="1" noChangeArrowheads="1"/>
          </p:cNvSpPr>
          <p:nvPr>
            <p:ph type="ftr" sz="quarter" idx="11"/>
          </p:nvPr>
        </p:nvSpPr>
        <p:spPr>
          <a:ln/>
        </p:spPr>
        <p:txBody>
          <a:bodyPr/>
          <a:lstStyle>
            <a:lvl1pPr>
              <a:defRPr/>
            </a:lvl1pPr>
          </a:lstStyle>
          <a:p>
            <a:pPr>
              <a:defRPr/>
            </a:pPr>
            <a:r>
              <a:rPr lang="en-AU"/>
              <a:t>Footer text goes in here</a:t>
            </a:r>
          </a:p>
        </p:txBody>
      </p:sp>
      <p:sp>
        <p:nvSpPr>
          <p:cNvPr id="6" name="Rectangle 6">
            <a:extLst>
              <a:ext uri="{FF2B5EF4-FFF2-40B4-BE49-F238E27FC236}">
                <a16:creationId xmlns:a16="http://schemas.microsoft.com/office/drawing/2014/main" id="{F2B28CA5-61F2-214E-8986-AE1D8F384413}"/>
              </a:ext>
            </a:extLst>
          </p:cNvPr>
          <p:cNvSpPr>
            <a:spLocks noGrp="1" noChangeArrowheads="1"/>
          </p:cNvSpPr>
          <p:nvPr>
            <p:ph type="sldNum" sz="quarter" idx="12"/>
          </p:nvPr>
        </p:nvSpPr>
        <p:spPr>
          <a:ln/>
        </p:spPr>
        <p:txBody>
          <a:bodyPr/>
          <a:lstStyle>
            <a:lvl1pPr>
              <a:defRPr/>
            </a:lvl1pPr>
          </a:lstStyle>
          <a:p>
            <a:pPr>
              <a:defRPr/>
            </a:pPr>
            <a:fld id="{0A680DE0-648D-3C49-B406-07509E6BE288}" type="slidenum">
              <a:rPr lang="en-AU" altLang="en-US"/>
              <a:pPr>
                <a:defRPr/>
              </a:pPr>
              <a:t>‹#›</a:t>
            </a:fld>
            <a:endParaRPr lang="en-AU" altLang="en-US"/>
          </a:p>
        </p:txBody>
      </p:sp>
    </p:spTree>
    <p:extLst>
      <p:ext uri="{BB962C8B-B14F-4D97-AF65-F5344CB8AC3E}">
        <p14:creationId xmlns:p14="http://schemas.microsoft.com/office/powerpoint/2010/main" val="3063465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0" descr="RegNet-Horizontal-new-white.eps">
            <a:extLst>
              <a:ext uri="{FF2B5EF4-FFF2-40B4-BE49-F238E27FC236}">
                <a16:creationId xmlns:a16="http://schemas.microsoft.com/office/drawing/2014/main" id="{EC61DBB1-086A-B842-8F98-2D5BE39117A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32588" y="0"/>
            <a:ext cx="1951037"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3">
            <a:extLst>
              <a:ext uri="{FF2B5EF4-FFF2-40B4-BE49-F238E27FC236}">
                <a16:creationId xmlns:a16="http://schemas.microsoft.com/office/drawing/2014/main" id="{727D5A86-8463-6944-8168-4BA2F8AAC37B}"/>
              </a:ext>
            </a:extLst>
          </p:cNvPr>
          <p:cNvSpPr>
            <a:spLocks noGrp="1"/>
          </p:cNvSpPr>
          <p:nvPr>
            <p:ph type="dt" sz="half" idx="10"/>
          </p:nvPr>
        </p:nvSpPr>
        <p:spPr/>
        <p:txBody>
          <a:bodyPr/>
          <a:lstStyle>
            <a:lvl1pPr>
              <a:defRPr/>
            </a:lvl1pPr>
          </a:lstStyle>
          <a:p>
            <a:pPr>
              <a:defRPr/>
            </a:pPr>
            <a:endParaRPr lang="en-AU"/>
          </a:p>
        </p:txBody>
      </p:sp>
      <p:sp>
        <p:nvSpPr>
          <p:cNvPr id="6" name="Footer Placeholder 4">
            <a:extLst>
              <a:ext uri="{FF2B5EF4-FFF2-40B4-BE49-F238E27FC236}">
                <a16:creationId xmlns:a16="http://schemas.microsoft.com/office/drawing/2014/main" id="{88C6F616-6CAF-9847-81C7-BC83F938024F}"/>
              </a:ext>
            </a:extLst>
          </p:cNvPr>
          <p:cNvSpPr>
            <a:spLocks noGrp="1"/>
          </p:cNvSpPr>
          <p:nvPr>
            <p:ph type="ftr" sz="quarter" idx="11"/>
          </p:nvPr>
        </p:nvSpPr>
        <p:spPr/>
        <p:txBody>
          <a:bodyPr/>
          <a:lstStyle>
            <a:lvl1pPr>
              <a:defRPr/>
            </a:lvl1pPr>
          </a:lstStyle>
          <a:p>
            <a:pPr>
              <a:defRPr/>
            </a:pPr>
            <a:r>
              <a:rPr lang="en-AU"/>
              <a:t>Footer text goes in here</a:t>
            </a:r>
          </a:p>
        </p:txBody>
      </p:sp>
      <p:sp>
        <p:nvSpPr>
          <p:cNvPr id="7" name="Slide Number Placeholder 5">
            <a:extLst>
              <a:ext uri="{FF2B5EF4-FFF2-40B4-BE49-F238E27FC236}">
                <a16:creationId xmlns:a16="http://schemas.microsoft.com/office/drawing/2014/main" id="{6AB8DBFC-E31F-1F46-98E5-473D954789D7}"/>
              </a:ext>
            </a:extLst>
          </p:cNvPr>
          <p:cNvSpPr>
            <a:spLocks noGrp="1"/>
          </p:cNvSpPr>
          <p:nvPr>
            <p:ph type="sldNum" sz="quarter" idx="12"/>
          </p:nvPr>
        </p:nvSpPr>
        <p:spPr/>
        <p:txBody>
          <a:bodyPr/>
          <a:lstStyle>
            <a:lvl1pPr>
              <a:defRPr/>
            </a:lvl1pPr>
          </a:lstStyle>
          <a:p>
            <a:pPr>
              <a:defRPr/>
            </a:pPr>
            <a:fld id="{18B4B23D-CB07-E64C-80B1-FA28B02D551F}" type="slidenum">
              <a:rPr lang="en-AU" altLang="en-US"/>
              <a:pPr>
                <a:defRPr/>
              </a:pPr>
              <a:t>‹#›</a:t>
            </a:fld>
            <a:endParaRPr lang="en-AU" altLang="en-US"/>
          </a:p>
        </p:txBody>
      </p:sp>
    </p:spTree>
    <p:extLst>
      <p:ext uri="{BB962C8B-B14F-4D97-AF65-F5344CB8AC3E}">
        <p14:creationId xmlns:p14="http://schemas.microsoft.com/office/powerpoint/2010/main" val="2049921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a:t>Click to edit Master text styles</a:t>
            </a:r>
          </a:p>
        </p:txBody>
      </p:sp>
      <p:sp>
        <p:nvSpPr>
          <p:cNvPr id="4" name="Rectangle 4">
            <a:extLst>
              <a:ext uri="{FF2B5EF4-FFF2-40B4-BE49-F238E27FC236}">
                <a16:creationId xmlns:a16="http://schemas.microsoft.com/office/drawing/2014/main" id="{D8200CB8-6D53-CE45-8254-BD9DF890AC02}"/>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6A990E2F-71FC-E943-8295-84521AFE127D}"/>
              </a:ext>
            </a:extLst>
          </p:cNvPr>
          <p:cNvSpPr>
            <a:spLocks noGrp="1" noChangeArrowheads="1"/>
          </p:cNvSpPr>
          <p:nvPr>
            <p:ph type="ftr" sz="quarter" idx="11"/>
          </p:nvPr>
        </p:nvSpPr>
        <p:spPr>
          <a:ln/>
        </p:spPr>
        <p:txBody>
          <a:bodyPr/>
          <a:lstStyle>
            <a:lvl1pPr>
              <a:defRPr/>
            </a:lvl1pPr>
          </a:lstStyle>
          <a:p>
            <a:pPr>
              <a:defRPr/>
            </a:pPr>
            <a:r>
              <a:rPr lang="en-AU"/>
              <a:t>Footer text goes in here</a:t>
            </a:r>
          </a:p>
        </p:txBody>
      </p:sp>
      <p:sp>
        <p:nvSpPr>
          <p:cNvPr id="6" name="Rectangle 6">
            <a:extLst>
              <a:ext uri="{FF2B5EF4-FFF2-40B4-BE49-F238E27FC236}">
                <a16:creationId xmlns:a16="http://schemas.microsoft.com/office/drawing/2014/main" id="{41B9146A-0E95-5341-B786-C9FD83A14057}"/>
              </a:ext>
            </a:extLst>
          </p:cNvPr>
          <p:cNvSpPr>
            <a:spLocks noGrp="1" noChangeArrowheads="1"/>
          </p:cNvSpPr>
          <p:nvPr>
            <p:ph type="sldNum" sz="quarter" idx="12"/>
          </p:nvPr>
        </p:nvSpPr>
        <p:spPr>
          <a:ln/>
        </p:spPr>
        <p:txBody>
          <a:bodyPr/>
          <a:lstStyle>
            <a:lvl1pPr>
              <a:defRPr/>
            </a:lvl1pPr>
          </a:lstStyle>
          <a:p>
            <a:pPr>
              <a:defRPr/>
            </a:pPr>
            <a:fld id="{DCECF15E-6908-7340-8D7B-484B71E51E44}" type="slidenum">
              <a:rPr lang="en-AU" altLang="en-US"/>
              <a:pPr>
                <a:defRPr/>
              </a:pPr>
              <a:t>‹#›</a:t>
            </a:fld>
            <a:endParaRPr lang="en-AU" altLang="en-US"/>
          </a:p>
        </p:txBody>
      </p:sp>
    </p:spTree>
    <p:extLst>
      <p:ext uri="{BB962C8B-B14F-4D97-AF65-F5344CB8AC3E}">
        <p14:creationId xmlns:p14="http://schemas.microsoft.com/office/powerpoint/2010/main" val="1537659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Rectangle 4">
            <a:extLst>
              <a:ext uri="{FF2B5EF4-FFF2-40B4-BE49-F238E27FC236}">
                <a16:creationId xmlns:a16="http://schemas.microsoft.com/office/drawing/2014/main" id="{9BE294FD-5AE1-B642-8F99-FE36D1E799F9}"/>
              </a:ext>
            </a:extLst>
          </p:cNvPr>
          <p:cNvSpPr>
            <a:spLocks noGrp="1" noChangeArrowheads="1"/>
          </p:cNvSpPr>
          <p:nvPr>
            <p:ph type="dt" sz="half" idx="10"/>
          </p:nvPr>
        </p:nvSpPr>
        <p:spPr>
          <a:ln/>
        </p:spPr>
        <p:txBody>
          <a:bodyPr/>
          <a:lstStyle>
            <a:lvl1pPr>
              <a:defRPr/>
            </a:lvl1pPr>
          </a:lstStyle>
          <a:p>
            <a:pPr>
              <a:defRPr/>
            </a:pPr>
            <a:endParaRPr lang="en-AU"/>
          </a:p>
        </p:txBody>
      </p:sp>
      <p:sp>
        <p:nvSpPr>
          <p:cNvPr id="6" name="Rectangle 5">
            <a:extLst>
              <a:ext uri="{FF2B5EF4-FFF2-40B4-BE49-F238E27FC236}">
                <a16:creationId xmlns:a16="http://schemas.microsoft.com/office/drawing/2014/main" id="{C11EBAC7-EBC3-0046-B931-06992EF63B94}"/>
              </a:ext>
            </a:extLst>
          </p:cNvPr>
          <p:cNvSpPr>
            <a:spLocks noGrp="1" noChangeArrowheads="1"/>
          </p:cNvSpPr>
          <p:nvPr>
            <p:ph type="ftr" sz="quarter" idx="11"/>
          </p:nvPr>
        </p:nvSpPr>
        <p:spPr>
          <a:ln/>
        </p:spPr>
        <p:txBody>
          <a:bodyPr/>
          <a:lstStyle>
            <a:lvl1pPr>
              <a:defRPr/>
            </a:lvl1pPr>
          </a:lstStyle>
          <a:p>
            <a:pPr>
              <a:defRPr/>
            </a:pPr>
            <a:r>
              <a:rPr lang="en-AU"/>
              <a:t>Footer text goes in here</a:t>
            </a:r>
          </a:p>
        </p:txBody>
      </p:sp>
      <p:sp>
        <p:nvSpPr>
          <p:cNvPr id="7" name="Rectangle 6">
            <a:extLst>
              <a:ext uri="{FF2B5EF4-FFF2-40B4-BE49-F238E27FC236}">
                <a16:creationId xmlns:a16="http://schemas.microsoft.com/office/drawing/2014/main" id="{39FDD0F5-7C97-9042-80FB-E1170F1E75D9}"/>
              </a:ext>
            </a:extLst>
          </p:cNvPr>
          <p:cNvSpPr>
            <a:spLocks noGrp="1" noChangeArrowheads="1"/>
          </p:cNvSpPr>
          <p:nvPr>
            <p:ph type="sldNum" sz="quarter" idx="12"/>
          </p:nvPr>
        </p:nvSpPr>
        <p:spPr>
          <a:ln/>
        </p:spPr>
        <p:txBody>
          <a:bodyPr/>
          <a:lstStyle>
            <a:lvl1pPr>
              <a:defRPr/>
            </a:lvl1pPr>
          </a:lstStyle>
          <a:p>
            <a:pPr>
              <a:defRPr/>
            </a:pPr>
            <a:fld id="{8698EC59-4A5A-C848-80F1-F3DAFAD2EEEC}" type="slidenum">
              <a:rPr lang="en-AU" altLang="en-US"/>
              <a:pPr>
                <a:defRPr/>
              </a:pPr>
              <a:t>‹#›</a:t>
            </a:fld>
            <a:endParaRPr lang="en-AU" altLang="en-US"/>
          </a:p>
        </p:txBody>
      </p:sp>
    </p:spTree>
    <p:extLst>
      <p:ext uri="{BB962C8B-B14F-4D97-AF65-F5344CB8AC3E}">
        <p14:creationId xmlns:p14="http://schemas.microsoft.com/office/powerpoint/2010/main" val="2458543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Rectangle 4">
            <a:extLst>
              <a:ext uri="{FF2B5EF4-FFF2-40B4-BE49-F238E27FC236}">
                <a16:creationId xmlns:a16="http://schemas.microsoft.com/office/drawing/2014/main" id="{5D0C616C-E1F7-5849-9261-FC21E5DF1DAB}"/>
              </a:ext>
            </a:extLst>
          </p:cNvPr>
          <p:cNvSpPr>
            <a:spLocks noGrp="1" noChangeArrowheads="1"/>
          </p:cNvSpPr>
          <p:nvPr>
            <p:ph type="dt" sz="half" idx="10"/>
          </p:nvPr>
        </p:nvSpPr>
        <p:spPr>
          <a:ln/>
        </p:spPr>
        <p:txBody>
          <a:bodyPr/>
          <a:lstStyle>
            <a:lvl1pPr>
              <a:defRPr/>
            </a:lvl1pPr>
          </a:lstStyle>
          <a:p>
            <a:pPr>
              <a:defRPr/>
            </a:pPr>
            <a:endParaRPr lang="en-AU"/>
          </a:p>
        </p:txBody>
      </p:sp>
      <p:sp>
        <p:nvSpPr>
          <p:cNvPr id="8" name="Rectangle 5">
            <a:extLst>
              <a:ext uri="{FF2B5EF4-FFF2-40B4-BE49-F238E27FC236}">
                <a16:creationId xmlns:a16="http://schemas.microsoft.com/office/drawing/2014/main" id="{F0908ED1-061A-FE44-A2EE-BE979255AA4A}"/>
              </a:ext>
            </a:extLst>
          </p:cNvPr>
          <p:cNvSpPr>
            <a:spLocks noGrp="1" noChangeArrowheads="1"/>
          </p:cNvSpPr>
          <p:nvPr>
            <p:ph type="ftr" sz="quarter" idx="11"/>
          </p:nvPr>
        </p:nvSpPr>
        <p:spPr>
          <a:ln/>
        </p:spPr>
        <p:txBody>
          <a:bodyPr/>
          <a:lstStyle>
            <a:lvl1pPr>
              <a:defRPr/>
            </a:lvl1pPr>
          </a:lstStyle>
          <a:p>
            <a:pPr>
              <a:defRPr/>
            </a:pPr>
            <a:r>
              <a:rPr lang="en-AU"/>
              <a:t>Footer text goes in here</a:t>
            </a:r>
          </a:p>
        </p:txBody>
      </p:sp>
      <p:sp>
        <p:nvSpPr>
          <p:cNvPr id="9" name="Rectangle 6">
            <a:extLst>
              <a:ext uri="{FF2B5EF4-FFF2-40B4-BE49-F238E27FC236}">
                <a16:creationId xmlns:a16="http://schemas.microsoft.com/office/drawing/2014/main" id="{9D10E43A-F08F-834F-989E-5013F2605F6A}"/>
              </a:ext>
            </a:extLst>
          </p:cNvPr>
          <p:cNvSpPr>
            <a:spLocks noGrp="1" noChangeArrowheads="1"/>
          </p:cNvSpPr>
          <p:nvPr>
            <p:ph type="sldNum" sz="quarter" idx="12"/>
          </p:nvPr>
        </p:nvSpPr>
        <p:spPr>
          <a:ln/>
        </p:spPr>
        <p:txBody>
          <a:bodyPr/>
          <a:lstStyle>
            <a:lvl1pPr>
              <a:defRPr/>
            </a:lvl1pPr>
          </a:lstStyle>
          <a:p>
            <a:pPr>
              <a:defRPr/>
            </a:pPr>
            <a:fld id="{35ED32A5-6D47-8F4A-BC78-D4375B5A662B}" type="slidenum">
              <a:rPr lang="en-AU" altLang="en-US"/>
              <a:pPr>
                <a:defRPr/>
              </a:pPr>
              <a:t>‹#›</a:t>
            </a:fld>
            <a:endParaRPr lang="en-AU" altLang="en-US"/>
          </a:p>
        </p:txBody>
      </p:sp>
    </p:spTree>
    <p:extLst>
      <p:ext uri="{BB962C8B-B14F-4D97-AF65-F5344CB8AC3E}">
        <p14:creationId xmlns:p14="http://schemas.microsoft.com/office/powerpoint/2010/main" val="4176400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Rectangle 4">
            <a:extLst>
              <a:ext uri="{FF2B5EF4-FFF2-40B4-BE49-F238E27FC236}">
                <a16:creationId xmlns:a16="http://schemas.microsoft.com/office/drawing/2014/main" id="{020EA5BE-2341-F045-B7C5-4E0D2EBDF01A}"/>
              </a:ext>
            </a:extLst>
          </p:cNvPr>
          <p:cNvSpPr>
            <a:spLocks noGrp="1" noChangeArrowheads="1"/>
          </p:cNvSpPr>
          <p:nvPr>
            <p:ph type="dt" sz="half" idx="10"/>
          </p:nvPr>
        </p:nvSpPr>
        <p:spPr>
          <a:ln/>
        </p:spPr>
        <p:txBody>
          <a:bodyPr/>
          <a:lstStyle>
            <a:lvl1pPr>
              <a:defRPr/>
            </a:lvl1pPr>
          </a:lstStyle>
          <a:p>
            <a:pPr>
              <a:defRPr/>
            </a:pPr>
            <a:endParaRPr lang="en-AU"/>
          </a:p>
        </p:txBody>
      </p:sp>
      <p:sp>
        <p:nvSpPr>
          <p:cNvPr id="4" name="Rectangle 5">
            <a:extLst>
              <a:ext uri="{FF2B5EF4-FFF2-40B4-BE49-F238E27FC236}">
                <a16:creationId xmlns:a16="http://schemas.microsoft.com/office/drawing/2014/main" id="{87606371-F8A8-514E-ACB6-C79EA6C67966}"/>
              </a:ext>
            </a:extLst>
          </p:cNvPr>
          <p:cNvSpPr>
            <a:spLocks noGrp="1" noChangeArrowheads="1"/>
          </p:cNvSpPr>
          <p:nvPr>
            <p:ph type="ftr" sz="quarter" idx="11"/>
          </p:nvPr>
        </p:nvSpPr>
        <p:spPr>
          <a:ln/>
        </p:spPr>
        <p:txBody>
          <a:bodyPr/>
          <a:lstStyle>
            <a:lvl1pPr>
              <a:defRPr/>
            </a:lvl1pPr>
          </a:lstStyle>
          <a:p>
            <a:pPr>
              <a:defRPr/>
            </a:pPr>
            <a:r>
              <a:rPr lang="en-AU"/>
              <a:t>Footer text goes in here</a:t>
            </a:r>
          </a:p>
        </p:txBody>
      </p:sp>
      <p:sp>
        <p:nvSpPr>
          <p:cNvPr id="5" name="Rectangle 6">
            <a:extLst>
              <a:ext uri="{FF2B5EF4-FFF2-40B4-BE49-F238E27FC236}">
                <a16:creationId xmlns:a16="http://schemas.microsoft.com/office/drawing/2014/main" id="{C38D74C5-D4FF-354E-A9B3-8FCF27004CCA}"/>
              </a:ext>
            </a:extLst>
          </p:cNvPr>
          <p:cNvSpPr>
            <a:spLocks noGrp="1" noChangeArrowheads="1"/>
          </p:cNvSpPr>
          <p:nvPr>
            <p:ph type="sldNum" sz="quarter" idx="12"/>
          </p:nvPr>
        </p:nvSpPr>
        <p:spPr>
          <a:ln/>
        </p:spPr>
        <p:txBody>
          <a:bodyPr/>
          <a:lstStyle>
            <a:lvl1pPr>
              <a:defRPr/>
            </a:lvl1pPr>
          </a:lstStyle>
          <a:p>
            <a:pPr>
              <a:defRPr/>
            </a:pPr>
            <a:fld id="{F738FD36-9B22-F143-BA47-89BCB1A98AFE}" type="slidenum">
              <a:rPr lang="en-AU" altLang="en-US"/>
              <a:pPr>
                <a:defRPr/>
              </a:pPr>
              <a:t>‹#›</a:t>
            </a:fld>
            <a:endParaRPr lang="en-AU" altLang="en-US"/>
          </a:p>
        </p:txBody>
      </p:sp>
    </p:spTree>
    <p:extLst>
      <p:ext uri="{BB962C8B-B14F-4D97-AF65-F5344CB8AC3E}">
        <p14:creationId xmlns:p14="http://schemas.microsoft.com/office/powerpoint/2010/main" val="123089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AE263F7-2598-D24D-B1E1-6318111A3569}"/>
              </a:ext>
            </a:extLst>
          </p:cNvPr>
          <p:cNvSpPr>
            <a:spLocks noGrp="1" noChangeArrowheads="1"/>
          </p:cNvSpPr>
          <p:nvPr>
            <p:ph type="dt" sz="half" idx="10"/>
          </p:nvPr>
        </p:nvSpPr>
        <p:spPr>
          <a:ln/>
        </p:spPr>
        <p:txBody>
          <a:bodyPr/>
          <a:lstStyle>
            <a:lvl1pPr>
              <a:defRPr/>
            </a:lvl1pPr>
          </a:lstStyle>
          <a:p>
            <a:pPr>
              <a:defRPr/>
            </a:pPr>
            <a:endParaRPr lang="en-AU"/>
          </a:p>
        </p:txBody>
      </p:sp>
      <p:sp>
        <p:nvSpPr>
          <p:cNvPr id="3" name="Rectangle 5">
            <a:extLst>
              <a:ext uri="{FF2B5EF4-FFF2-40B4-BE49-F238E27FC236}">
                <a16:creationId xmlns:a16="http://schemas.microsoft.com/office/drawing/2014/main" id="{D1FF7710-8C1B-804E-A820-7B2FD99C25E0}"/>
              </a:ext>
            </a:extLst>
          </p:cNvPr>
          <p:cNvSpPr>
            <a:spLocks noGrp="1" noChangeArrowheads="1"/>
          </p:cNvSpPr>
          <p:nvPr>
            <p:ph type="ftr" sz="quarter" idx="11"/>
          </p:nvPr>
        </p:nvSpPr>
        <p:spPr>
          <a:ln/>
        </p:spPr>
        <p:txBody>
          <a:bodyPr/>
          <a:lstStyle>
            <a:lvl1pPr>
              <a:defRPr/>
            </a:lvl1pPr>
          </a:lstStyle>
          <a:p>
            <a:pPr>
              <a:defRPr/>
            </a:pPr>
            <a:r>
              <a:rPr lang="en-AU"/>
              <a:t>Footer text goes in here</a:t>
            </a:r>
          </a:p>
        </p:txBody>
      </p:sp>
      <p:sp>
        <p:nvSpPr>
          <p:cNvPr id="4" name="Rectangle 6">
            <a:extLst>
              <a:ext uri="{FF2B5EF4-FFF2-40B4-BE49-F238E27FC236}">
                <a16:creationId xmlns:a16="http://schemas.microsoft.com/office/drawing/2014/main" id="{EB2409A8-F26D-504E-9CF1-B39C7937ECBD}"/>
              </a:ext>
            </a:extLst>
          </p:cNvPr>
          <p:cNvSpPr>
            <a:spLocks noGrp="1" noChangeArrowheads="1"/>
          </p:cNvSpPr>
          <p:nvPr>
            <p:ph type="sldNum" sz="quarter" idx="12"/>
          </p:nvPr>
        </p:nvSpPr>
        <p:spPr>
          <a:ln/>
        </p:spPr>
        <p:txBody>
          <a:bodyPr/>
          <a:lstStyle>
            <a:lvl1pPr>
              <a:defRPr/>
            </a:lvl1pPr>
          </a:lstStyle>
          <a:p>
            <a:pPr>
              <a:defRPr/>
            </a:pPr>
            <a:fld id="{55420F7F-7D64-2A46-899C-9DFFE92D9230}" type="slidenum">
              <a:rPr lang="en-AU" altLang="en-US"/>
              <a:pPr>
                <a:defRPr/>
              </a:pPr>
              <a:t>‹#›</a:t>
            </a:fld>
            <a:endParaRPr lang="en-AU" altLang="en-US"/>
          </a:p>
        </p:txBody>
      </p:sp>
    </p:spTree>
    <p:extLst>
      <p:ext uri="{BB962C8B-B14F-4D97-AF65-F5344CB8AC3E}">
        <p14:creationId xmlns:p14="http://schemas.microsoft.com/office/powerpoint/2010/main" val="3632267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Rectangle 4">
            <a:extLst>
              <a:ext uri="{FF2B5EF4-FFF2-40B4-BE49-F238E27FC236}">
                <a16:creationId xmlns:a16="http://schemas.microsoft.com/office/drawing/2014/main" id="{C8AF90A0-2D69-7B41-80A6-895801E1E53D}"/>
              </a:ext>
            </a:extLst>
          </p:cNvPr>
          <p:cNvSpPr>
            <a:spLocks noGrp="1" noChangeArrowheads="1"/>
          </p:cNvSpPr>
          <p:nvPr>
            <p:ph type="dt" sz="half" idx="10"/>
          </p:nvPr>
        </p:nvSpPr>
        <p:spPr>
          <a:ln/>
        </p:spPr>
        <p:txBody>
          <a:bodyPr/>
          <a:lstStyle>
            <a:lvl1pPr>
              <a:defRPr/>
            </a:lvl1pPr>
          </a:lstStyle>
          <a:p>
            <a:pPr>
              <a:defRPr/>
            </a:pPr>
            <a:endParaRPr lang="en-AU"/>
          </a:p>
        </p:txBody>
      </p:sp>
      <p:sp>
        <p:nvSpPr>
          <p:cNvPr id="6" name="Rectangle 5">
            <a:extLst>
              <a:ext uri="{FF2B5EF4-FFF2-40B4-BE49-F238E27FC236}">
                <a16:creationId xmlns:a16="http://schemas.microsoft.com/office/drawing/2014/main" id="{112228CC-9C6F-5645-BAC4-F9F8E7507E6E}"/>
              </a:ext>
            </a:extLst>
          </p:cNvPr>
          <p:cNvSpPr>
            <a:spLocks noGrp="1" noChangeArrowheads="1"/>
          </p:cNvSpPr>
          <p:nvPr>
            <p:ph type="ftr" sz="quarter" idx="11"/>
          </p:nvPr>
        </p:nvSpPr>
        <p:spPr>
          <a:ln/>
        </p:spPr>
        <p:txBody>
          <a:bodyPr/>
          <a:lstStyle>
            <a:lvl1pPr>
              <a:defRPr/>
            </a:lvl1pPr>
          </a:lstStyle>
          <a:p>
            <a:pPr>
              <a:defRPr/>
            </a:pPr>
            <a:r>
              <a:rPr lang="en-AU"/>
              <a:t>Footer text goes in here</a:t>
            </a:r>
          </a:p>
        </p:txBody>
      </p:sp>
      <p:sp>
        <p:nvSpPr>
          <p:cNvPr id="7" name="Rectangle 6">
            <a:extLst>
              <a:ext uri="{FF2B5EF4-FFF2-40B4-BE49-F238E27FC236}">
                <a16:creationId xmlns:a16="http://schemas.microsoft.com/office/drawing/2014/main" id="{A15CDA88-EA15-E849-B0E1-3233BAA5B697}"/>
              </a:ext>
            </a:extLst>
          </p:cNvPr>
          <p:cNvSpPr>
            <a:spLocks noGrp="1" noChangeArrowheads="1"/>
          </p:cNvSpPr>
          <p:nvPr>
            <p:ph type="sldNum" sz="quarter" idx="12"/>
          </p:nvPr>
        </p:nvSpPr>
        <p:spPr>
          <a:ln/>
        </p:spPr>
        <p:txBody>
          <a:bodyPr/>
          <a:lstStyle>
            <a:lvl1pPr>
              <a:defRPr/>
            </a:lvl1pPr>
          </a:lstStyle>
          <a:p>
            <a:pPr>
              <a:defRPr/>
            </a:pPr>
            <a:fld id="{9E7FB1A7-CB10-494D-B6A9-1D51805EF2CB}" type="slidenum">
              <a:rPr lang="en-AU" altLang="en-US"/>
              <a:pPr>
                <a:defRPr/>
              </a:pPr>
              <a:t>‹#›</a:t>
            </a:fld>
            <a:endParaRPr lang="en-AU" altLang="en-US"/>
          </a:p>
        </p:txBody>
      </p:sp>
    </p:spTree>
    <p:extLst>
      <p:ext uri="{BB962C8B-B14F-4D97-AF65-F5344CB8AC3E}">
        <p14:creationId xmlns:p14="http://schemas.microsoft.com/office/powerpoint/2010/main" val="2141875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Rectangle 4">
            <a:extLst>
              <a:ext uri="{FF2B5EF4-FFF2-40B4-BE49-F238E27FC236}">
                <a16:creationId xmlns:a16="http://schemas.microsoft.com/office/drawing/2014/main" id="{A36F17BC-20A1-0D49-964F-3E9509D62A66}"/>
              </a:ext>
            </a:extLst>
          </p:cNvPr>
          <p:cNvSpPr>
            <a:spLocks noGrp="1" noChangeArrowheads="1"/>
          </p:cNvSpPr>
          <p:nvPr>
            <p:ph type="dt" sz="half" idx="10"/>
          </p:nvPr>
        </p:nvSpPr>
        <p:spPr>
          <a:ln/>
        </p:spPr>
        <p:txBody>
          <a:bodyPr/>
          <a:lstStyle>
            <a:lvl1pPr>
              <a:defRPr/>
            </a:lvl1pPr>
          </a:lstStyle>
          <a:p>
            <a:pPr>
              <a:defRPr/>
            </a:pPr>
            <a:endParaRPr lang="en-AU"/>
          </a:p>
        </p:txBody>
      </p:sp>
      <p:sp>
        <p:nvSpPr>
          <p:cNvPr id="6" name="Rectangle 5">
            <a:extLst>
              <a:ext uri="{FF2B5EF4-FFF2-40B4-BE49-F238E27FC236}">
                <a16:creationId xmlns:a16="http://schemas.microsoft.com/office/drawing/2014/main" id="{2C7B28F7-5312-C741-B5FC-45DADFE5F4E1}"/>
              </a:ext>
            </a:extLst>
          </p:cNvPr>
          <p:cNvSpPr>
            <a:spLocks noGrp="1" noChangeArrowheads="1"/>
          </p:cNvSpPr>
          <p:nvPr>
            <p:ph type="ftr" sz="quarter" idx="11"/>
          </p:nvPr>
        </p:nvSpPr>
        <p:spPr>
          <a:ln/>
        </p:spPr>
        <p:txBody>
          <a:bodyPr/>
          <a:lstStyle>
            <a:lvl1pPr>
              <a:defRPr/>
            </a:lvl1pPr>
          </a:lstStyle>
          <a:p>
            <a:pPr>
              <a:defRPr/>
            </a:pPr>
            <a:r>
              <a:rPr lang="en-AU"/>
              <a:t>Footer text goes in here</a:t>
            </a:r>
          </a:p>
        </p:txBody>
      </p:sp>
      <p:sp>
        <p:nvSpPr>
          <p:cNvPr id="7" name="Rectangle 6">
            <a:extLst>
              <a:ext uri="{FF2B5EF4-FFF2-40B4-BE49-F238E27FC236}">
                <a16:creationId xmlns:a16="http://schemas.microsoft.com/office/drawing/2014/main" id="{CBA1684C-B7B4-D743-BBC4-43E9F108B441}"/>
              </a:ext>
            </a:extLst>
          </p:cNvPr>
          <p:cNvSpPr>
            <a:spLocks noGrp="1" noChangeArrowheads="1"/>
          </p:cNvSpPr>
          <p:nvPr>
            <p:ph type="sldNum" sz="quarter" idx="12"/>
          </p:nvPr>
        </p:nvSpPr>
        <p:spPr>
          <a:ln/>
        </p:spPr>
        <p:txBody>
          <a:bodyPr/>
          <a:lstStyle>
            <a:lvl1pPr>
              <a:defRPr/>
            </a:lvl1pPr>
          </a:lstStyle>
          <a:p>
            <a:pPr>
              <a:defRPr/>
            </a:pPr>
            <a:fld id="{5A8F4EF2-3486-484B-AE8D-C4CEFB8C6C6E}" type="slidenum">
              <a:rPr lang="en-AU" altLang="en-US"/>
              <a:pPr>
                <a:defRPr/>
              </a:pPr>
              <a:t>‹#›</a:t>
            </a:fld>
            <a:endParaRPr lang="en-AU" altLang="en-US"/>
          </a:p>
        </p:txBody>
      </p:sp>
    </p:spTree>
    <p:extLst>
      <p:ext uri="{BB962C8B-B14F-4D97-AF65-F5344CB8AC3E}">
        <p14:creationId xmlns:p14="http://schemas.microsoft.com/office/powerpoint/2010/main" val="2612173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a:extLst>
              <a:ext uri="{FF2B5EF4-FFF2-40B4-BE49-F238E27FC236}">
                <a16:creationId xmlns:a16="http://schemas.microsoft.com/office/drawing/2014/main" id="{59635504-FB52-FE42-9075-90FEF3EE250A}"/>
              </a:ext>
            </a:extLst>
          </p:cNvPr>
          <p:cNvSpPr>
            <a:spLocks noChangeArrowheads="1"/>
          </p:cNvSpPr>
          <p:nvPr/>
        </p:nvSpPr>
        <p:spPr bwMode="auto">
          <a:xfrm>
            <a:off x="0" y="6597650"/>
            <a:ext cx="9144000" cy="260350"/>
          </a:xfrm>
          <a:prstGeom prst="rect">
            <a:avLst/>
          </a:prstGeom>
          <a:solidFill>
            <a:srgbClr val="94B0B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a:p>
        </p:txBody>
      </p:sp>
      <p:sp>
        <p:nvSpPr>
          <p:cNvPr id="1027" name="Rectangle 2">
            <a:extLst>
              <a:ext uri="{FF2B5EF4-FFF2-40B4-BE49-F238E27FC236}">
                <a16:creationId xmlns:a16="http://schemas.microsoft.com/office/drawing/2014/main" id="{0E825FD9-0101-9D45-8A18-C34C927156A4}"/>
              </a:ext>
            </a:extLst>
          </p:cNvPr>
          <p:cNvSpPr>
            <a:spLocks noGrp="1" noChangeArrowheads="1"/>
          </p:cNvSpPr>
          <p:nvPr>
            <p:ph type="title"/>
          </p:nvPr>
        </p:nvSpPr>
        <p:spPr bwMode="auto">
          <a:xfrm>
            <a:off x="468313" y="7651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altLang="en-US"/>
              <a:t>Click to edit Master title style</a:t>
            </a:r>
          </a:p>
        </p:txBody>
      </p:sp>
      <p:sp>
        <p:nvSpPr>
          <p:cNvPr id="1028" name="Rectangle 3">
            <a:extLst>
              <a:ext uri="{FF2B5EF4-FFF2-40B4-BE49-F238E27FC236}">
                <a16:creationId xmlns:a16="http://schemas.microsoft.com/office/drawing/2014/main" id="{ED04E13F-6F46-9145-8323-4B00B9A9DCFC}"/>
              </a:ext>
            </a:extLst>
          </p:cNvPr>
          <p:cNvSpPr>
            <a:spLocks noGrp="1" noChangeArrowheads="1"/>
          </p:cNvSpPr>
          <p:nvPr>
            <p:ph type="body" idx="1"/>
          </p:nvPr>
        </p:nvSpPr>
        <p:spPr bwMode="auto">
          <a:xfrm>
            <a:off x="457200" y="1916113"/>
            <a:ext cx="8229600" cy="421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p>
        </p:txBody>
      </p:sp>
      <p:sp>
        <p:nvSpPr>
          <p:cNvPr id="2" name="Rectangle 4">
            <a:extLst>
              <a:ext uri="{FF2B5EF4-FFF2-40B4-BE49-F238E27FC236}">
                <a16:creationId xmlns:a16="http://schemas.microsoft.com/office/drawing/2014/main" id="{A86E9827-4B7C-A040-971F-79906077EC64}"/>
              </a:ext>
            </a:extLst>
          </p:cNvPr>
          <p:cNvSpPr>
            <a:spLocks noGrp="1" noChangeArrowheads="1"/>
          </p:cNvSpPr>
          <p:nvPr>
            <p:ph type="dt" sz="half" idx="2"/>
          </p:nvPr>
        </p:nvSpPr>
        <p:spPr bwMode="auto">
          <a:xfrm>
            <a:off x="5724525" y="6597650"/>
            <a:ext cx="2133600" cy="19685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charset="0"/>
                <a:cs typeface="Arial" charset="0"/>
              </a:defRPr>
            </a:lvl1pPr>
          </a:lstStyle>
          <a:p>
            <a:pPr>
              <a:defRPr/>
            </a:pPr>
            <a:endParaRPr lang="en-AU"/>
          </a:p>
        </p:txBody>
      </p:sp>
      <p:sp>
        <p:nvSpPr>
          <p:cNvPr id="1029" name="Rectangle 5">
            <a:extLst>
              <a:ext uri="{FF2B5EF4-FFF2-40B4-BE49-F238E27FC236}">
                <a16:creationId xmlns:a16="http://schemas.microsoft.com/office/drawing/2014/main" id="{1CAD7C74-8DB2-9840-9D90-7B1A76D5251A}"/>
              </a:ext>
            </a:extLst>
          </p:cNvPr>
          <p:cNvSpPr>
            <a:spLocks noGrp="1" noChangeArrowheads="1"/>
          </p:cNvSpPr>
          <p:nvPr>
            <p:ph type="ftr" sz="quarter" idx="3"/>
          </p:nvPr>
        </p:nvSpPr>
        <p:spPr bwMode="auto">
          <a:xfrm>
            <a:off x="395288" y="6597650"/>
            <a:ext cx="5040312" cy="19685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charset="0"/>
                <a:cs typeface="Arial" charset="0"/>
              </a:defRPr>
            </a:lvl1pPr>
          </a:lstStyle>
          <a:p>
            <a:pPr>
              <a:defRPr/>
            </a:pPr>
            <a:r>
              <a:rPr lang="en-AU"/>
              <a:t>Footer text goes in here</a:t>
            </a:r>
          </a:p>
        </p:txBody>
      </p:sp>
      <p:sp>
        <p:nvSpPr>
          <p:cNvPr id="1030" name="Rectangle 6">
            <a:extLst>
              <a:ext uri="{FF2B5EF4-FFF2-40B4-BE49-F238E27FC236}">
                <a16:creationId xmlns:a16="http://schemas.microsoft.com/office/drawing/2014/main" id="{1D0729FB-ACCF-9E40-BD72-00EE4FDA430C}"/>
              </a:ext>
            </a:extLst>
          </p:cNvPr>
          <p:cNvSpPr>
            <a:spLocks noGrp="1" noChangeArrowheads="1"/>
          </p:cNvSpPr>
          <p:nvPr>
            <p:ph type="sldNum" sz="quarter" idx="4"/>
          </p:nvPr>
        </p:nvSpPr>
        <p:spPr bwMode="auto">
          <a:xfrm>
            <a:off x="8101013" y="6597650"/>
            <a:ext cx="585787" cy="215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AD9F341-500B-6C43-AA04-65B1DA4FFDA0}" type="slidenum">
              <a:rPr lang="en-AU" altLang="en-US"/>
              <a:pPr>
                <a:defRPr/>
              </a:pPr>
              <a:t>‹#›</a:t>
            </a:fld>
            <a:endParaRPr lang="en-AU" altLang="en-US"/>
          </a:p>
        </p:txBody>
      </p:sp>
      <p:sp>
        <p:nvSpPr>
          <p:cNvPr id="1032" name="Rectangle 7">
            <a:extLst>
              <a:ext uri="{FF2B5EF4-FFF2-40B4-BE49-F238E27FC236}">
                <a16:creationId xmlns:a16="http://schemas.microsoft.com/office/drawing/2014/main" id="{FBB8F965-9485-C24F-84A0-4185EB933621}"/>
              </a:ext>
            </a:extLst>
          </p:cNvPr>
          <p:cNvSpPr>
            <a:spLocks noChangeArrowheads="1"/>
          </p:cNvSpPr>
          <p:nvPr/>
        </p:nvSpPr>
        <p:spPr bwMode="auto">
          <a:xfrm>
            <a:off x="0" y="0"/>
            <a:ext cx="9144000" cy="765175"/>
          </a:xfrm>
          <a:prstGeom prst="rect">
            <a:avLst/>
          </a:pr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p>
        </p:txBody>
      </p:sp>
      <p:pic>
        <p:nvPicPr>
          <p:cNvPr id="1033" name="Picture 9" descr="ANU_LOGO_WHITE">
            <a:extLst>
              <a:ext uri="{FF2B5EF4-FFF2-40B4-BE49-F238E27FC236}">
                <a16:creationId xmlns:a16="http://schemas.microsoft.com/office/drawing/2014/main" id="{08F5F624-B08A-0A44-9FE5-41AD655C72C9}"/>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8313" y="115888"/>
            <a:ext cx="1511300"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9" descr="RegNet-Horizontal-new-white.eps">
            <a:extLst>
              <a:ext uri="{FF2B5EF4-FFF2-40B4-BE49-F238E27FC236}">
                <a16:creationId xmlns:a16="http://schemas.microsoft.com/office/drawing/2014/main" id="{210CEE9A-9AFF-8E49-AC09-9D4FB778270E}"/>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732588" y="0"/>
            <a:ext cx="1951037"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9" r:id="rId1"/>
    <p:sldLayoutId id="2147483750"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hf hdr="0" ftr="0" dt="0"/>
  <p:txStyles>
    <p:titleStyle>
      <a:lvl1pPr algn="l" rtl="0" eaLnBrk="0" fontAlgn="base" hangingPunct="0">
        <a:spcBef>
          <a:spcPct val="0"/>
        </a:spcBef>
        <a:spcAft>
          <a:spcPct val="0"/>
        </a:spcAft>
        <a:defRPr sz="3600">
          <a:solidFill>
            <a:srgbClr val="527688"/>
          </a:solidFill>
          <a:latin typeface="+mj-lt"/>
          <a:ea typeface="+mj-ea"/>
          <a:cs typeface="+mj-cs"/>
        </a:defRPr>
      </a:lvl1pPr>
      <a:lvl2pPr algn="l" rtl="0" eaLnBrk="0" fontAlgn="base" hangingPunct="0">
        <a:spcBef>
          <a:spcPct val="0"/>
        </a:spcBef>
        <a:spcAft>
          <a:spcPct val="0"/>
        </a:spcAft>
        <a:defRPr sz="3600">
          <a:solidFill>
            <a:srgbClr val="527688"/>
          </a:solidFill>
          <a:latin typeface="Arial" charset="0"/>
          <a:ea typeface="ＭＳ Ｐゴシック" charset="0"/>
          <a:cs typeface="Arial" charset="0"/>
        </a:defRPr>
      </a:lvl2pPr>
      <a:lvl3pPr algn="l" rtl="0" eaLnBrk="0" fontAlgn="base" hangingPunct="0">
        <a:spcBef>
          <a:spcPct val="0"/>
        </a:spcBef>
        <a:spcAft>
          <a:spcPct val="0"/>
        </a:spcAft>
        <a:defRPr sz="3600">
          <a:solidFill>
            <a:srgbClr val="527688"/>
          </a:solidFill>
          <a:latin typeface="Arial" charset="0"/>
          <a:ea typeface="ＭＳ Ｐゴシック" charset="0"/>
          <a:cs typeface="Arial" charset="0"/>
        </a:defRPr>
      </a:lvl3pPr>
      <a:lvl4pPr algn="l" rtl="0" eaLnBrk="0" fontAlgn="base" hangingPunct="0">
        <a:spcBef>
          <a:spcPct val="0"/>
        </a:spcBef>
        <a:spcAft>
          <a:spcPct val="0"/>
        </a:spcAft>
        <a:defRPr sz="3600">
          <a:solidFill>
            <a:srgbClr val="527688"/>
          </a:solidFill>
          <a:latin typeface="Arial" charset="0"/>
          <a:ea typeface="ＭＳ Ｐゴシック" charset="0"/>
          <a:cs typeface="Arial" charset="0"/>
        </a:defRPr>
      </a:lvl4pPr>
      <a:lvl5pPr algn="l" rtl="0" eaLnBrk="0" fontAlgn="base" hangingPunct="0">
        <a:spcBef>
          <a:spcPct val="0"/>
        </a:spcBef>
        <a:spcAft>
          <a:spcPct val="0"/>
        </a:spcAft>
        <a:defRPr sz="3600">
          <a:solidFill>
            <a:srgbClr val="527688"/>
          </a:solidFill>
          <a:latin typeface="Arial" charset="0"/>
          <a:ea typeface="ＭＳ Ｐゴシック" charset="0"/>
          <a:cs typeface="Arial" charset="0"/>
        </a:defRPr>
      </a:lvl5pPr>
      <a:lvl6pPr marL="457200" algn="l" rtl="0" fontAlgn="base">
        <a:spcBef>
          <a:spcPct val="0"/>
        </a:spcBef>
        <a:spcAft>
          <a:spcPct val="0"/>
        </a:spcAft>
        <a:defRPr sz="3600">
          <a:solidFill>
            <a:srgbClr val="527688"/>
          </a:solidFill>
          <a:latin typeface="Arial" charset="0"/>
          <a:ea typeface="ＭＳ Ｐゴシック" charset="0"/>
          <a:cs typeface="Arial" charset="0"/>
        </a:defRPr>
      </a:lvl6pPr>
      <a:lvl7pPr marL="914400" algn="l" rtl="0" fontAlgn="base">
        <a:spcBef>
          <a:spcPct val="0"/>
        </a:spcBef>
        <a:spcAft>
          <a:spcPct val="0"/>
        </a:spcAft>
        <a:defRPr sz="3600">
          <a:solidFill>
            <a:srgbClr val="527688"/>
          </a:solidFill>
          <a:latin typeface="Arial" charset="0"/>
          <a:ea typeface="ＭＳ Ｐゴシック" charset="0"/>
          <a:cs typeface="Arial" charset="0"/>
        </a:defRPr>
      </a:lvl7pPr>
      <a:lvl8pPr marL="1371600" algn="l" rtl="0" fontAlgn="base">
        <a:spcBef>
          <a:spcPct val="0"/>
        </a:spcBef>
        <a:spcAft>
          <a:spcPct val="0"/>
        </a:spcAft>
        <a:defRPr sz="3600">
          <a:solidFill>
            <a:srgbClr val="527688"/>
          </a:solidFill>
          <a:latin typeface="Arial" charset="0"/>
          <a:ea typeface="ＭＳ Ｐゴシック" charset="0"/>
          <a:cs typeface="Arial" charset="0"/>
        </a:defRPr>
      </a:lvl8pPr>
      <a:lvl9pPr marL="1828800" algn="l" rtl="0" fontAlgn="base">
        <a:spcBef>
          <a:spcPct val="0"/>
        </a:spcBef>
        <a:spcAft>
          <a:spcPct val="0"/>
        </a:spcAft>
        <a:defRPr sz="3600">
          <a:solidFill>
            <a:srgbClr val="527688"/>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8" Type="http://schemas.openxmlformats.org/officeDocument/2006/relationships/customXml" Target="../ink/ink3.xml"/><Relationship Id="rId3" Type="http://schemas.openxmlformats.org/officeDocument/2006/relationships/image" Target="../media/image17.png"/><Relationship Id="rId7"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customXml" Target="../ink/ink2.xml"/><Relationship Id="rId11" Type="http://schemas.openxmlformats.org/officeDocument/2006/relationships/image" Target="../media/image21.png"/><Relationship Id="rId5" Type="http://schemas.openxmlformats.org/officeDocument/2006/relationships/image" Target="../media/image18.png"/><Relationship Id="rId10" Type="http://schemas.openxmlformats.org/officeDocument/2006/relationships/customXml" Target="../ink/ink4.xml"/><Relationship Id="rId4" Type="http://schemas.openxmlformats.org/officeDocument/2006/relationships/customXml" Target="../ink/ink1.xml"/><Relationship Id="rId9" Type="http://schemas.openxmlformats.org/officeDocument/2006/relationships/image" Target="../media/image20.png"/></Relationships>
</file>

<file path=ppt/slides/_rels/slide12.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customXml" Target="../ink/ink6.xml"/><Relationship Id="rId4" Type="http://schemas.openxmlformats.org/officeDocument/2006/relationships/image" Target="../media/image22.png"/></Relationships>
</file>

<file path=ppt/slides/_rels/slide13.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customXml" Target="../ink/ink8.xml"/><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1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4.jp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7B6C453A-7F28-824A-9106-8E82E84193BC}"/>
              </a:ext>
            </a:extLst>
          </p:cNvPr>
          <p:cNvSpPr>
            <a:spLocks noGrp="1" noChangeArrowheads="1"/>
          </p:cNvSpPr>
          <p:nvPr>
            <p:ph type="ctrTitle"/>
          </p:nvPr>
        </p:nvSpPr>
        <p:spPr>
          <a:xfrm>
            <a:off x="467544" y="1305342"/>
            <a:ext cx="4260102" cy="2123658"/>
          </a:xfrm>
        </p:spPr>
        <p:txBody>
          <a:bodyPr/>
          <a:lstStyle/>
          <a:p>
            <a:r>
              <a:rPr lang="en-AU" altLang="en-US" sz="4400" b="1" dirty="0"/>
              <a:t>Understanding </a:t>
            </a:r>
            <a:r>
              <a:rPr lang="en-AU" altLang="en-US" sz="4400" b="1" dirty="0" err="1"/>
              <a:t>regulatee</a:t>
            </a:r>
            <a:r>
              <a:rPr lang="en-AU" altLang="en-US" sz="4400" b="1" dirty="0"/>
              <a:t> behaviour</a:t>
            </a:r>
            <a:endParaRPr lang="en-AU" altLang="en-US" sz="4400" dirty="0">
              <a:solidFill>
                <a:srgbClr val="FF0000"/>
              </a:solidFill>
            </a:endParaRPr>
          </a:p>
        </p:txBody>
      </p:sp>
      <p:sp>
        <p:nvSpPr>
          <p:cNvPr id="5123" name="Subtitle 2">
            <a:extLst>
              <a:ext uri="{FF2B5EF4-FFF2-40B4-BE49-F238E27FC236}">
                <a16:creationId xmlns:a16="http://schemas.microsoft.com/office/drawing/2014/main" id="{6085A18E-FC79-AA42-BA61-525ED3346D60}"/>
              </a:ext>
            </a:extLst>
          </p:cNvPr>
          <p:cNvSpPr>
            <a:spLocks noGrp="1" noChangeArrowheads="1"/>
          </p:cNvSpPr>
          <p:nvPr>
            <p:ph type="subTitle" idx="1"/>
          </p:nvPr>
        </p:nvSpPr>
        <p:spPr>
          <a:xfrm>
            <a:off x="213446" y="5114176"/>
            <a:ext cx="8280920" cy="1557349"/>
          </a:xfrm>
        </p:spPr>
        <p:txBody>
          <a:bodyPr/>
          <a:lstStyle/>
          <a:p>
            <a:r>
              <a:rPr lang="en-AU" altLang="en-US" dirty="0"/>
              <a:t>Deb Cleland</a:t>
            </a:r>
          </a:p>
          <a:p>
            <a:r>
              <a:rPr lang="en-AU" altLang="en-US" dirty="0"/>
              <a:t>Postdoctoral Fellow</a:t>
            </a:r>
          </a:p>
          <a:p>
            <a:r>
              <a:rPr lang="en-AU" altLang="en-US" dirty="0"/>
              <a:t>School of Research and Global Governance, ANU </a:t>
            </a:r>
          </a:p>
        </p:txBody>
      </p:sp>
      <p:pic>
        <p:nvPicPr>
          <p:cNvPr id="3" name="Picture 2">
            <a:extLst>
              <a:ext uri="{FF2B5EF4-FFF2-40B4-BE49-F238E27FC236}">
                <a16:creationId xmlns:a16="http://schemas.microsoft.com/office/drawing/2014/main" id="{07DE7C73-D9FE-F443-AB34-F0966344212A}"/>
              </a:ext>
            </a:extLst>
          </p:cNvPr>
          <p:cNvPicPr>
            <a:picLocks noChangeAspect="1"/>
          </p:cNvPicPr>
          <p:nvPr/>
        </p:nvPicPr>
        <p:blipFill rotWithShape="1">
          <a:blip r:embed="rId3"/>
          <a:srcRect b="33426"/>
          <a:stretch/>
        </p:blipFill>
        <p:spPr>
          <a:xfrm>
            <a:off x="3371668" y="2812237"/>
            <a:ext cx="1915152" cy="1840899"/>
          </a:xfrm>
          <a:prstGeom prst="rect">
            <a:avLst/>
          </a:prstGeom>
        </p:spPr>
      </p:pic>
      <p:pic>
        <p:nvPicPr>
          <p:cNvPr id="9" name="Picture 8">
            <a:extLst>
              <a:ext uri="{FF2B5EF4-FFF2-40B4-BE49-F238E27FC236}">
                <a16:creationId xmlns:a16="http://schemas.microsoft.com/office/drawing/2014/main" id="{CA992DC4-132E-A045-B1B5-12D3CB9D6055}"/>
              </a:ext>
            </a:extLst>
          </p:cNvPr>
          <p:cNvPicPr>
            <a:picLocks noChangeAspect="1"/>
          </p:cNvPicPr>
          <p:nvPr/>
        </p:nvPicPr>
        <p:blipFill rotWithShape="1">
          <a:blip r:embed="rId4"/>
          <a:srcRect b="6023"/>
          <a:stretch/>
        </p:blipFill>
        <p:spPr>
          <a:xfrm>
            <a:off x="5118387" y="3018192"/>
            <a:ext cx="1641817" cy="1634944"/>
          </a:xfrm>
          <a:prstGeom prst="rect">
            <a:avLst/>
          </a:prstGeom>
        </p:spPr>
      </p:pic>
      <p:pic>
        <p:nvPicPr>
          <p:cNvPr id="13" name="Picture 12">
            <a:extLst>
              <a:ext uri="{FF2B5EF4-FFF2-40B4-BE49-F238E27FC236}">
                <a16:creationId xmlns:a16="http://schemas.microsoft.com/office/drawing/2014/main" id="{D228B15E-F3C8-554C-A009-AFD4991E5FC7}"/>
              </a:ext>
            </a:extLst>
          </p:cNvPr>
          <p:cNvPicPr>
            <a:picLocks noChangeAspect="1"/>
          </p:cNvPicPr>
          <p:nvPr/>
        </p:nvPicPr>
        <p:blipFill>
          <a:blip r:embed="rId5"/>
          <a:stretch>
            <a:fillRect/>
          </a:stretch>
        </p:blipFill>
        <p:spPr>
          <a:xfrm>
            <a:off x="6380905" y="1272157"/>
            <a:ext cx="1540080" cy="1540080"/>
          </a:xfrm>
          <a:prstGeom prst="rect">
            <a:avLst/>
          </a:prstGeom>
        </p:spPr>
      </p:pic>
      <p:pic>
        <p:nvPicPr>
          <p:cNvPr id="15" name="Picture 14">
            <a:extLst>
              <a:ext uri="{FF2B5EF4-FFF2-40B4-BE49-F238E27FC236}">
                <a16:creationId xmlns:a16="http://schemas.microsoft.com/office/drawing/2014/main" id="{1113DA36-AF47-2246-A17D-41FA45704D8E}"/>
              </a:ext>
            </a:extLst>
          </p:cNvPr>
          <p:cNvPicPr>
            <a:picLocks noChangeAspect="1"/>
          </p:cNvPicPr>
          <p:nvPr/>
        </p:nvPicPr>
        <p:blipFill>
          <a:blip r:embed="rId6"/>
          <a:stretch>
            <a:fillRect/>
          </a:stretch>
        </p:blipFill>
        <p:spPr>
          <a:xfrm>
            <a:off x="4848937" y="1342747"/>
            <a:ext cx="1343421" cy="1343421"/>
          </a:xfrm>
          <a:prstGeom prst="rect">
            <a:avLst/>
          </a:prstGeom>
        </p:spPr>
      </p:pic>
      <p:pic>
        <p:nvPicPr>
          <p:cNvPr id="17" name="Picture 16">
            <a:extLst>
              <a:ext uri="{FF2B5EF4-FFF2-40B4-BE49-F238E27FC236}">
                <a16:creationId xmlns:a16="http://schemas.microsoft.com/office/drawing/2014/main" id="{AC0F519C-B0B9-4340-B6C6-AF5E7431D858}"/>
              </a:ext>
            </a:extLst>
          </p:cNvPr>
          <p:cNvPicPr>
            <a:picLocks noChangeAspect="1"/>
          </p:cNvPicPr>
          <p:nvPr/>
        </p:nvPicPr>
        <p:blipFill>
          <a:blip r:embed="rId7"/>
          <a:stretch>
            <a:fillRect/>
          </a:stretch>
        </p:blipFill>
        <p:spPr>
          <a:xfrm>
            <a:off x="7150945" y="3262526"/>
            <a:ext cx="1343421" cy="134342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51ECF-27D0-3349-95C3-21F0C5CE1F3B}"/>
              </a:ext>
            </a:extLst>
          </p:cNvPr>
          <p:cNvSpPr>
            <a:spLocks noGrp="1"/>
          </p:cNvSpPr>
          <p:nvPr>
            <p:ph type="title"/>
          </p:nvPr>
        </p:nvSpPr>
        <p:spPr/>
        <p:txBody>
          <a:bodyPr/>
          <a:lstStyle/>
          <a:p>
            <a:r>
              <a:rPr lang="en-US" dirty="0"/>
              <a:t>Solutions?</a:t>
            </a:r>
          </a:p>
        </p:txBody>
      </p:sp>
      <p:sp>
        <p:nvSpPr>
          <p:cNvPr id="4" name="Slide Number Placeholder 3">
            <a:extLst>
              <a:ext uri="{FF2B5EF4-FFF2-40B4-BE49-F238E27FC236}">
                <a16:creationId xmlns:a16="http://schemas.microsoft.com/office/drawing/2014/main" id="{4B6D26FE-B154-314D-BCEE-B54B5F08548D}"/>
              </a:ext>
            </a:extLst>
          </p:cNvPr>
          <p:cNvSpPr>
            <a:spLocks noGrp="1"/>
          </p:cNvSpPr>
          <p:nvPr>
            <p:ph type="sldNum" sz="quarter" idx="12"/>
          </p:nvPr>
        </p:nvSpPr>
        <p:spPr/>
        <p:txBody>
          <a:bodyPr/>
          <a:lstStyle/>
          <a:p>
            <a:pPr>
              <a:defRPr/>
            </a:pPr>
            <a:fld id="{18B4B23D-CB07-E64C-80B1-FA28B02D551F}" type="slidenum">
              <a:rPr lang="en-AU" altLang="en-US" smtClean="0"/>
              <a:pPr>
                <a:defRPr/>
              </a:pPr>
              <a:t>10</a:t>
            </a:fld>
            <a:endParaRPr lang="en-AU" altLang="en-US"/>
          </a:p>
        </p:txBody>
      </p:sp>
      <p:sp>
        <p:nvSpPr>
          <p:cNvPr id="7" name="Content Placeholder 2">
            <a:extLst>
              <a:ext uri="{FF2B5EF4-FFF2-40B4-BE49-F238E27FC236}">
                <a16:creationId xmlns:a16="http://schemas.microsoft.com/office/drawing/2014/main" id="{A02A0504-EA37-724B-A91F-E5F86986D4E0}"/>
              </a:ext>
            </a:extLst>
          </p:cNvPr>
          <p:cNvSpPr txBox="1">
            <a:spLocks noGrp="1"/>
          </p:cNvSpPr>
          <p:nvPr>
            <p:ph idx="1"/>
          </p:nvPr>
        </p:nvSpPr>
        <p:spPr bwMode="auto">
          <a:xfrm>
            <a:off x="2411759" y="2077841"/>
            <a:ext cx="4608513" cy="675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a:lstStyle>
          <a:p>
            <a:r>
              <a:rPr lang="en-US" kern="0" dirty="0"/>
              <a:t>Holistic regulators?</a:t>
            </a:r>
          </a:p>
          <a:p>
            <a:pPr marL="0" indent="0">
              <a:buNone/>
            </a:pPr>
            <a:endParaRPr lang="en-US" kern="0" dirty="0"/>
          </a:p>
          <a:p>
            <a:endParaRPr lang="en-US" kern="0" dirty="0"/>
          </a:p>
          <a:p>
            <a:endParaRPr lang="en-US" kern="0" dirty="0"/>
          </a:p>
        </p:txBody>
      </p:sp>
      <p:pic>
        <p:nvPicPr>
          <p:cNvPr id="10" name="Picture 9">
            <a:extLst>
              <a:ext uri="{FF2B5EF4-FFF2-40B4-BE49-F238E27FC236}">
                <a16:creationId xmlns:a16="http://schemas.microsoft.com/office/drawing/2014/main" id="{E7EB2AEF-2EDC-3A49-BC66-69AB49E84EC9}"/>
              </a:ext>
            </a:extLst>
          </p:cNvPr>
          <p:cNvPicPr>
            <a:picLocks noChangeAspect="1"/>
          </p:cNvPicPr>
          <p:nvPr/>
        </p:nvPicPr>
        <p:blipFill>
          <a:blip r:embed="rId3"/>
          <a:stretch>
            <a:fillRect/>
          </a:stretch>
        </p:blipFill>
        <p:spPr>
          <a:xfrm>
            <a:off x="962654" y="3197919"/>
            <a:ext cx="2178073" cy="1473253"/>
          </a:xfrm>
          <a:prstGeom prst="rect">
            <a:avLst/>
          </a:prstGeom>
        </p:spPr>
      </p:pic>
      <p:pic>
        <p:nvPicPr>
          <p:cNvPr id="11" name="Picture 10">
            <a:extLst>
              <a:ext uri="{FF2B5EF4-FFF2-40B4-BE49-F238E27FC236}">
                <a16:creationId xmlns:a16="http://schemas.microsoft.com/office/drawing/2014/main" id="{33E94567-3454-D240-93EA-3DEB72E4A535}"/>
              </a:ext>
            </a:extLst>
          </p:cNvPr>
          <p:cNvPicPr>
            <a:picLocks noChangeAspect="1"/>
          </p:cNvPicPr>
          <p:nvPr/>
        </p:nvPicPr>
        <p:blipFill>
          <a:blip r:embed="rId4"/>
          <a:stretch>
            <a:fillRect/>
          </a:stretch>
        </p:blipFill>
        <p:spPr>
          <a:xfrm>
            <a:off x="3140727" y="4765391"/>
            <a:ext cx="1265524" cy="1805058"/>
          </a:xfrm>
          <a:prstGeom prst="rect">
            <a:avLst/>
          </a:prstGeom>
        </p:spPr>
      </p:pic>
      <p:sp>
        <p:nvSpPr>
          <p:cNvPr id="12" name="Rectangle 11">
            <a:extLst>
              <a:ext uri="{FF2B5EF4-FFF2-40B4-BE49-F238E27FC236}">
                <a16:creationId xmlns:a16="http://schemas.microsoft.com/office/drawing/2014/main" id="{D2CE0272-5840-6140-80D2-28FC542C21E8}"/>
              </a:ext>
            </a:extLst>
          </p:cNvPr>
          <p:cNvSpPr/>
          <p:nvPr/>
        </p:nvSpPr>
        <p:spPr>
          <a:xfrm>
            <a:off x="3230952" y="3642157"/>
            <a:ext cx="4950394" cy="584775"/>
          </a:xfrm>
          <a:prstGeom prst="rect">
            <a:avLst/>
          </a:prstGeom>
        </p:spPr>
        <p:txBody>
          <a:bodyPr wrap="none">
            <a:spAutoFit/>
          </a:bodyPr>
          <a:lstStyle/>
          <a:p>
            <a:pPr marL="457200" indent="-457200">
              <a:buFont typeface="Arial" panose="020B0604020202020204" pitchFamily="34" charset="0"/>
              <a:buChar char="•"/>
            </a:pPr>
            <a:r>
              <a:rPr lang="en-US" sz="3200" kern="0" dirty="0">
                <a:latin typeface="+mn-lt"/>
                <a:ea typeface="+mn-ea"/>
              </a:rPr>
              <a:t>Responsive regulators?</a:t>
            </a:r>
          </a:p>
        </p:txBody>
      </p:sp>
      <p:sp>
        <p:nvSpPr>
          <p:cNvPr id="13" name="Rectangle 12">
            <a:extLst>
              <a:ext uri="{FF2B5EF4-FFF2-40B4-BE49-F238E27FC236}">
                <a16:creationId xmlns:a16="http://schemas.microsoft.com/office/drawing/2014/main" id="{A9A03D6F-0793-0C42-95D3-89D2E1CBA1DB}"/>
              </a:ext>
            </a:extLst>
          </p:cNvPr>
          <p:cNvSpPr/>
          <p:nvPr/>
        </p:nvSpPr>
        <p:spPr>
          <a:xfrm>
            <a:off x="3816448" y="5375532"/>
            <a:ext cx="4881465" cy="584775"/>
          </a:xfrm>
          <a:prstGeom prst="rect">
            <a:avLst/>
          </a:prstGeom>
        </p:spPr>
        <p:txBody>
          <a:bodyPr wrap="none">
            <a:spAutoFit/>
          </a:bodyPr>
          <a:lstStyle/>
          <a:p>
            <a:pPr marL="457200" indent="-457200">
              <a:buFont typeface="Arial" panose="020B0604020202020204" pitchFamily="34" charset="0"/>
              <a:buChar char="•"/>
            </a:pPr>
            <a:r>
              <a:rPr lang="en-US" sz="3200" kern="0" dirty="0">
                <a:latin typeface="+mn-lt"/>
                <a:ea typeface="+mn-ea"/>
              </a:rPr>
              <a:t>Restorative regulators?</a:t>
            </a:r>
          </a:p>
        </p:txBody>
      </p:sp>
      <p:pic>
        <p:nvPicPr>
          <p:cNvPr id="14" name="Picture 13">
            <a:extLst>
              <a:ext uri="{FF2B5EF4-FFF2-40B4-BE49-F238E27FC236}">
                <a16:creationId xmlns:a16="http://schemas.microsoft.com/office/drawing/2014/main" id="{DC18D312-6EEA-4F49-9E6F-7CE873A6383F}"/>
              </a:ext>
            </a:extLst>
          </p:cNvPr>
          <p:cNvPicPr>
            <a:picLocks noChangeAspect="1"/>
          </p:cNvPicPr>
          <p:nvPr/>
        </p:nvPicPr>
        <p:blipFill>
          <a:blip r:embed="rId5"/>
          <a:stretch>
            <a:fillRect/>
          </a:stretch>
        </p:blipFill>
        <p:spPr>
          <a:xfrm>
            <a:off x="406776" y="1868330"/>
            <a:ext cx="2004983" cy="1055125"/>
          </a:xfrm>
          <a:prstGeom prst="rect">
            <a:avLst/>
          </a:prstGeom>
        </p:spPr>
      </p:pic>
    </p:spTree>
    <p:extLst>
      <p:ext uri="{BB962C8B-B14F-4D97-AF65-F5344CB8AC3E}">
        <p14:creationId xmlns:p14="http://schemas.microsoft.com/office/powerpoint/2010/main" val="1829651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04DC313-5279-E044-A774-328B93B599C6}"/>
              </a:ext>
            </a:extLst>
          </p:cNvPr>
          <p:cNvSpPr>
            <a:spLocks noGrp="1"/>
          </p:cNvSpPr>
          <p:nvPr>
            <p:ph type="sldNum" sz="quarter" idx="12"/>
          </p:nvPr>
        </p:nvSpPr>
        <p:spPr/>
        <p:txBody>
          <a:bodyPr/>
          <a:lstStyle/>
          <a:p>
            <a:pPr>
              <a:defRPr/>
            </a:pPr>
            <a:fld id="{18B4B23D-CB07-E64C-80B1-FA28B02D551F}" type="slidenum">
              <a:rPr lang="en-AU" altLang="en-US" smtClean="0"/>
              <a:pPr>
                <a:defRPr/>
              </a:pPr>
              <a:t>11</a:t>
            </a:fld>
            <a:endParaRPr lang="en-AU" altLang="en-US"/>
          </a:p>
        </p:txBody>
      </p:sp>
      <p:pic>
        <p:nvPicPr>
          <p:cNvPr id="8" name="Picture 7">
            <a:extLst>
              <a:ext uri="{FF2B5EF4-FFF2-40B4-BE49-F238E27FC236}">
                <a16:creationId xmlns:a16="http://schemas.microsoft.com/office/drawing/2014/main" id="{7B8B359F-5C1A-7E41-8668-3394CE32C02A}"/>
              </a:ext>
            </a:extLst>
          </p:cNvPr>
          <p:cNvPicPr>
            <a:picLocks noChangeAspect="1"/>
          </p:cNvPicPr>
          <p:nvPr/>
        </p:nvPicPr>
        <p:blipFill>
          <a:blip r:embed="rId3"/>
          <a:stretch>
            <a:fillRect/>
          </a:stretch>
        </p:blipFill>
        <p:spPr>
          <a:xfrm>
            <a:off x="1026763" y="1772975"/>
            <a:ext cx="7714191" cy="4059603"/>
          </a:xfrm>
          <a:prstGeom prst="rect">
            <a:avLst/>
          </a:prstGeom>
        </p:spPr>
      </p:pic>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B24646CA-5612-984B-86ED-8C3483FEDC96}"/>
                  </a:ext>
                </a:extLst>
              </p14:cNvPr>
              <p14:cNvContentPartPr/>
              <p14:nvPr/>
            </p14:nvContentPartPr>
            <p14:xfrm>
              <a:off x="6587257" y="3140032"/>
              <a:ext cx="918360" cy="213840"/>
            </p14:xfrm>
          </p:contentPart>
        </mc:Choice>
        <mc:Fallback>
          <p:pic>
            <p:nvPicPr>
              <p:cNvPr id="2" name="Ink 1">
                <a:extLst>
                  <a:ext uri="{FF2B5EF4-FFF2-40B4-BE49-F238E27FC236}">
                    <a16:creationId xmlns:a16="http://schemas.microsoft.com/office/drawing/2014/main" id="{B24646CA-5612-984B-86ED-8C3483FEDC96}"/>
                  </a:ext>
                </a:extLst>
              </p:cNvPr>
              <p:cNvPicPr/>
              <p:nvPr/>
            </p:nvPicPr>
            <p:blipFill>
              <a:blip r:embed="rId5"/>
              <a:stretch>
                <a:fillRect/>
              </a:stretch>
            </p:blipFill>
            <p:spPr>
              <a:xfrm>
                <a:off x="6578257" y="3131392"/>
                <a:ext cx="936000" cy="2314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9" name="Ink 8">
                <a:extLst>
                  <a:ext uri="{FF2B5EF4-FFF2-40B4-BE49-F238E27FC236}">
                    <a16:creationId xmlns:a16="http://schemas.microsoft.com/office/drawing/2014/main" id="{E155BB1F-8A24-2648-8263-67B53B516136}"/>
                  </a:ext>
                </a:extLst>
              </p14:cNvPr>
              <p14:cNvContentPartPr/>
              <p14:nvPr/>
            </p14:nvContentPartPr>
            <p14:xfrm>
              <a:off x="7218072" y="3066677"/>
              <a:ext cx="334800" cy="281160"/>
            </p14:xfrm>
          </p:contentPart>
        </mc:Choice>
        <mc:Fallback>
          <p:pic>
            <p:nvPicPr>
              <p:cNvPr id="9" name="Ink 8">
                <a:extLst>
                  <a:ext uri="{FF2B5EF4-FFF2-40B4-BE49-F238E27FC236}">
                    <a16:creationId xmlns:a16="http://schemas.microsoft.com/office/drawing/2014/main" id="{E155BB1F-8A24-2648-8263-67B53B516136}"/>
                  </a:ext>
                </a:extLst>
              </p:cNvPr>
              <p:cNvPicPr/>
              <p:nvPr/>
            </p:nvPicPr>
            <p:blipFill>
              <a:blip r:embed="rId7"/>
              <a:stretch>
                <a:fillRect/>
              </a:stretch>
            </p:blipFill>
            <p:spPr>
              <a:xfrm>
                <a:off x="7209072" y="3058037"/>
                <a:ext cx="352440" cy="2988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7" name="Ink 16">
                <a:extLst>
                  <a:ext uri="{FF2B5EF4-FFF2-40B4-BE49-F238E27FC236}">
                    <a16:creationId xmlns:a16="http://schemas.microsoft.com/office/drawing/2014/main" id="{DCD72329-8A4B-8D46-8ADE-E963B9EEADF8}"/>
                  </a:ext>
                </a:extLst>
              </p14:cNvPr>
              <p14:cNvContentPartPr/>
              <p14:nvPr/>
            </p14:nvContentPartPr>
            <p14:xfrm>
              <a:off x="7668344" y="2608577"/>
              <a:ext cx="248760" cy="598680"/>
            </p14:xfrm>
          </p:contentPart>
        </mc:Choice>
        <mc:Fallback>
          <p:pic>
            <p:nvPicPr>
              <p:cNvPr id="17" name="Ink 16">
                <a:extLst>
                  <a:ext uri="{FF2B5EF4-FFF2-40B4-BE49-F238E27FC236}">
                    <a16:creationId xmlns:a16="http://schemas.microsoft.com/office/drawing/2014/main" id="{DCD72329-8A4B-8D46-8ADE-E963B9EEADF8}"/>
                  </a:ext>
                </a:extLst>
              </p:cNvPr>
              <p:cNvPicPr/>
              <p:nvPr/>
            </p:nvPicPr>
            <p:blipFill>
              <a:blip r:embed="rId9"/>
              <a:stretch>
                <a:fillRect/>
              </a:stretch>
            </p:blipFill>
            <p:spPr>
              <a:xfrm>
                <a:off x="7659344" y="2599937"/>
                <a:ext cx="266400" cy="61632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8" name="Ink 17">
                <a:extLst>
                  <a:ext uri="{FF2B5EF4-FFF2-40B4-BE49-F238E27FC236}">
                    <a16:creationId xmlns:a16="http://schemas.microsoft.com/office/drawing/2014/main" id="{199E78E7-688A-1F44-A0D4-035A8F4790F3}"/>
                  </a:ext>
                </a:extLst>
              </p14:cNvPr>
              <p14:cNvContentPartPr/>
              <p14:nvPr/>
            </p14:nvContentPartPr>
            <p14:xfrm>
              <a:off x="7792724" y="3377880"/>
              <a:ext cx="43200" cy="51120"/>
            </p14:xfrm>
          </p:contentPart>
        </mc:Choice>
        <mc:Fallback>
          <p:pic>
            <p:nvPicPr>
              <p:cNvPr id="18" name="Ink 17">
                <a:extLst>
                  <a:ext uri="{FF2B5EF4-FFF2-40B4-BE49-F238E27FC236}">
                    <a16:creationId xmlns:a16="http://schemas.microsoft.com/office/drawing/2014/main" id="{199E78E7-688A-1F44-A0D4-035A8F4790F3}"/>
                  </a:ext>
                </a:extLst>
              </p:cNvPr>
              <p:cNvPicPr/>
              <p:nvPr/>
            </p:nvPicPr>
            <p:blipFill>
              <a:blip r:embed="rId11"/>
              <a:stretch>
                <a:fillRect/>
              </a:stretch>
            </p:blipFill>
            <p:spPr>
              <a:xfrm>
                <a:off x="7783724" y="3369240"/>
                <a:ext cx="60840" cy="68760"/>
              </a:xfrm>
              <a:prstGeom prst="rect">
                <a:avLst/>
              </a:prstGeom>
            </p:spPr>
          </p:pic>
        </mc:Fallback>
      </mc:AlternateContent>
      <p:sp>
        <p:nvSpPr>
          <p:cNvPr id="19" name="Title 1">
            <a:extLst>
              <a:ext uri="{FF2B5EF4-FFF2-40B4-BE49-F238E27FC236}">
                <a16:creationId xmlns:a16="http://schemas.microsoft.com/office/drawing/2014/main" id="{6878F978-D431-5A4F-BED1-A873795456FD}"/>
              </a:ext>
            </a:extLst>
          </p:cNvPr>
          <p:cNvSpPr>
            <a:spLocks noGrp="1"/>
          </p:cNvSpPr>
          <p:nvPr>
            <p:ph type="title"/>
          </p:nvPr>
        </p:nvSpPr>
        <p:spPr>
          <a:xfrm>
            <a:off x="393136" y="629975"/>
            <a:ext cx="8673813" cy="1143000"/>
          </a:xfrm>
        </p:spPr>
        <p:txBody>
          <a:bodyPr/>
          <a:lstStyle/>
          <a:p>
            <a:r>
              <a:rPr lang="en-US" altLang="en-US" dirty="0"/>
              <a:t>How to make the move to holistic? </a:t>
            </a:r>
          </a:p>
        </p:txBody>
      </p:sp>
    </p:spTree>
    <p:extLst>
      <p:ext uri="{BB962C8B-B14F-4D97-AF65-F5344CB8AC3E}">
        <p14:creationId xmlns:p14="http://schemas.microsoft.com/office/powerpoint/2010/main" val="3704878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D99BD2E9-F927-9A46-B951-0721A0B40994}"/>
              </a:ext>
            </a:extLst>
          </p:cNvPr>
          <p:cNvSpPr>
            <a:spLocks noGrp="1"/>
          </p:cNvSpPr>
          <p:nvPr>
            <p:ph type="title"/>
          </p:nvPr>
        </p:nvSpPr>
        <p:spPr>
          <a:xfrm>
            <a:off x="393136" y="629975"/>
            <a:ext cx="8673813" cy="1143000"/>
          </a:xfrm>
        </p:spPr>
        <p:txBody>
          <a:bodyPr/>
          <a:lstStyle/>
          <a:p>
            <a:r>
              <a:rPr lang="en-US" altLang="en-US" dirty="0"/>
              <a:t>Matching regulatory responses to culture</a:t>
            </a:r>
          </a:p>
        </p:txBody>
      </p:sp>
      <p:sp>
        <p:nvSpPr>
          <p:cNvPr id="25604" name="Slide Number Placeholder 3">
            <a:extLst>
              <a:ext uri="{FF2B5EF4-FFF2-40B4-BE49-F238E27FC236}">
                <a16:creationId xmlns:a16="http://schemas.microsoft.com/office/drawing/2014/main" id="{D477C96F-D383-B74F-BF5E-57F9E125174B}"/>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fld id="{2F305B0F-428C-6D45-86AA-CF3090A5257E}" type="slidenum">
              <a:rPr lang="en-AU" altLang="en-US" sz="1400" smtClean="0"/>
              <a:pPr>
                <a:spcBef>
                  <a:spcPct val="0"/>
                </a:spcBef>
                <a:buFontTx/>
                <a:buNone/>
              </a:pPr>
              <a:t>12</a:t>
            </a:fld>
            <a:endParaRPr lang="en-AU" altLang="en-US" sz="1400"/>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57D8726F-53C4-8E4F-9C48-6A16E9DDB8B3}"/>
                  </a:ext>
                </a:extLst>
              </p14:cNvPr>
              <p14:cNvContentPartPr/>
              <p14:nvPr/>
            </p14:nvContentPartPr>
            <p14:xfrm>
              <a:off x="2247994" y="1380257"/>
              <a:ext cx="360" cy="360"/>
            </p14:xfrm>
          </p:contentPart>
        </mc:Choice>
        <mc:Fallback>
          <p:pic>
            <p:nvPicPr>
              <p:cNvPr id="2" name="Ink 1">
                <a:extLst>
                  <a:ext uri="{FF2B5EF4-FFF2-40B4-BE49-F238E27FC236}">
                    <a16:creationId xmlns:a16="http://schemas.microsoft.com/office/drawing/2014/main" id="{57D8726F-53C4-8E4F-9C48-6A16E9DDB8B3}"/>
                  </a:ext>
                </a:extLst>
              </p:cNvPr>
              <p:cNvPicPr/>
              <p:nvPr/>
            </p:nvPicPr>
            <p:blipFill>
              <a:blip r:embed="rId4"/>
              <a:stretch>
                <a:fillRect/>
              </a:stretch>
            </p:blipFill>
            <p:spPr>
              <a:xfrm>
                <a:off x="2239354" y="1371617"/>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3" name="Ink 2">
                <a:extLst>
                  <a:ext uri="{FF2B5EF4-FFF2-40B4-BE49-F238E27FC236}">
                    <a16:creationId xmlns:a16="http://schemas.microsoft.com/office/drawing/2014/main" id="{C92BECB1-361C-B642-A967-241DDF0A2F09}"/>
                  </a:ext>
                </a:extLst>
              </p14:cNvPr>
              <p14:cNvContentPartPr/>
              <p14:nvPr/>
            </p14:nvContentPartPr>
            <p14:xfrm>
              <a:off x="2180674" y="1133297"/>
              <a:ext cx="360" cy="360"/>
            </p14:xfrm>
          </p:contentPart>
        </mc:Choice>
        <mc:Fallback>
          <p:pic>
            <p:nvPicPr>
              <p:cNvPr id="3" name="Ink 2">
                <a:extLst>
                  <a:ext uri="{FF2B5EF4-FFF2-40B4-BE49-F238E27FC236}">
                    <a16:creationId xmlns:a16="http://schemas.microsoft.com/office/drawing/2014/main" id="{C92BECB1-361C-B642-A967-241DDF0A2F09}"/>
                  </a:ext>
                </a:extLst>
              </p:cNvPr>
              <p:cNvPicPr/>
              <p:nvPr/>
            </p:nvPicPr>
            <p:blipFill>
              <a:blip r:embed="rId4"/>
              <a:stretch>
                <a:fillRect/>
              </a:stretch>
            </p:blipFill>
            <p:spPr>
              <a:xfrm>
                <a:off x="2172034" y="1124657"/>
                <a:ext cx="18000" cy="18000"/>
              </a:xfrm>
              <a:prstGeom prst="rect">
                <a:avLst/>
              </a:prstGeom>
            </p:spPr>
          </p:pic>
        </mc:Fallback>
      </mc:AlternateContent>
      <p:pic>
        <p:nvPicPr>
          <p:cNvPr id="22" name="Picture 21">
            <a:extLst>
              <a:ext uri="{FF2B5EF4-FFF2-40B4-BE49-F238E27FC236}">
                <a16:creationId xmlns:a16="http://schemas.microsoft.com/office/drawing/2014/main" id="{045CF84D-BB3B-EE4A-9EE8-071CD5FB60FD}"/>
              </a:ext>
            </a:extLst>
          </p:cNvPr>
          <p:cNvPicPr>
            <a:picLocks noChangeAspect="1"/>
          </p:cNvPicPr>
          <p:nvPr/>
        </p:nvPicPr>
        <p:blipFill rotWithShape="1">
          <a:blip r:embed="rId6"/>
          <a:srcRect b="9734"/>
          <a:stretch/>
        </p:blipFill>
        <p:spPr>
          <a:xfrm>
            <a:off x="1635169" y="1636980"/>
            <a:ext cx="6189746" cy="4955992"/>
          </a:xfrm>
          <a:prstGeom prst="rect">
            <a:avLst/>
          </a:prstGeom>
        </p:spPr>
      </p:pic>
      <p:pic>
        <p:nvPicPr>
          <p:cNvPr id="23" name="Picture 22">
            <a:extLst>
              <a:ext uri="{FF2B5EF4-FFF2-40B4-BE49-F238E27FC236}">
                <a16:creationId xmlns:a16="http://schemas.microsoft.com/office/drawing/2014/main" id="{C618DC65-8AB0-4546-AA9E-F4E0FA291DDA}"/>
              </a:ext>
            </a:extLst>
          </p:cNvPr>
          <p:cNvPicPr>
            <a:picLocks noChangeAspect="1"/>
          </p:cNvPicPr>
          <p:nvPr/>
        </p:nvPicPr>
        <p:blipFill rotWithShape="1">
          <a:blip r:embed="rId6"/>
          <a:srcRect b="9323"/>
          <a:stretch/>
        </p:blipFill>
        <p:spPr>
          <a:xfrm>
            <a:off x="1635169" y="1484784"/>
            <a:ext cx="6189746" cy="4978575"/>
          </a:xfrm>
          <a:prstGeom prst="rect">
            <a:avLst/>
          </a:prstGeom>
        </p:spPr>
      </p:pic>
    </p:spTree>
    <p:extLst>
      <p:ext uri="{BB962C8B-B14F-4D97-AF65-F5344CB8AC3E}">
        <p14:creationId xmlns:p14="http://schemas.microsoft.com/office/powerpoint/2010/main" val="811825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D99BD2E9-F927-9A46-B951-0721A0B40994}"/>
              </a:ext>
            </a:extLst>
          </p:cNvPr>
          <p:cNvSpPr>
            <a:spLocks noGrp="1"/>
          </p:cNvSpPr>
          <p:nvPr>
            <p:ph type="title"/>
          </p:nvPr>
        </p:nvSpPr>
        <p:spPr>
          <a:xfrm>
            <a:off x="393136" y="629975"/>
            <a:ext cx="8673813" cy="1143000"/>
          </a:xfrm>
        </p:spPr>
        <p:txBody>
          <a:bodyPr/>
          <a:lstStyle/>
          <a:p>
            <a:r>
              <a:rPr lang="en-US" altLang="en-US" dirty="0"/>
              <a:t>Matching regulatory responses to culture</a:t>
            </a:r>
          </a:p>
        </p:txBody>
      </p:sp>
      <p:sp>
        <p:nvSpPr>
          <p:cNvPr id="25604" name="Slide Number Placeholder 3">
            <a:extLst>
              <a:ext uri="{FF2B5EF4-FFF2-40B4-BE49-F238E27FC236}">
                <a16:creationId xmlns:a16="http://schemas.microsoft.com/office/drawing/2014/main" id="{D477C96F-D383-B74F-BF5E-57F9E125174B}"/>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fld id="{2F305B0F-428C-6D45-86AA-CF3090A5257E}" type="slidenum">
              <a:rPr lang="en-AU" altLang="en-US" sz="1400" smtClean="0"/>
              <a:pPr>
                <a:spcBef>
                  <a:spcPct val="0"/>
                </a:spcBef>
                <a:buFontTx/>
                <a:buNone/>
              </a:pPr>
              <a:t>13</a:t>
            </a:fld>
            <a:endParaRPr lang="en-AU" altLang="en-US" sz="1400"/>
          </a:p>
        </p:txBody>
      </p:sp>
      <p:grpSp>
        <p:nvGrpSpPr>
          <p:cNvPr id="13" name="Diagram 2">
            <a:extLst>
              <a:ext uri="{FF2B5EF4-FFF2-40B4-BE49-F238E27FC236}">
                <a16:creationId xmlns:a16="http://schemas.microsoft.com/office/drawing/2014/main" id="{9416A6C9-AB36-854D-A898-377787576EF2}"/>
              </a:ext>
            </a:extLst>
          </p:cNvPr>
          <p:cNvGrpSpPr>
            <a:grpSpLocks/>
          </p:cNvGrpSpPr>
          <p:nvPr/>
        </p:nvGrpSpPr>
        <p:grpSpPr bwMode="auto">
          <a:xfrm>
            <a:off x="2084388" y="1546487"/>
            <a:ext cx="6016625" cy="5041900"/>
            <a:chOff x="1619" y="941"/>
            <a:chExt cx="2736" cy="2369"/>
          </a:xfrm>
        </p:grpSpPr>
        <p:sp>
          <p:nvSpPr>
            <p:cNvPr id="14" name="_s34820">
              <a:extLst>
                <a:ext uri="{FF2B5EF4-FFF2-40B4-BE49-F238E27FC236}">
                  <a16:creationId xmlns:a16="http://schemas.microsoft.com/office/drawing/2014/main" id="{D1B3BA9B-605B-8643-AF41-B981A6045EA1}"/>
                </a:ext>
              </a:extLst>
            </p:cNvPr>
            <p:cNvSpPr>
              <a:spLocks noChangeArrowheads="1"/>
            </p:cNvSpPr>
            <p:nvPr/>
          </p:nvSpPr>
          <p:spPr bwMode="auto">
            <a:xfrm flipV="1">
              <a:off x="2645" y="941"/>
              <a:ext cx="684" cy="59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7200 w 21600"/>
                <a:gd name="T13" fmla="*/ 7188 h 21600"/>
                <a:gd name="T14" fmla="*/ 14400 w 21600"/>
                <a:gd name="T15" fmla="*/ 14412 h 21600"/>
              </a:gdLst>
              <a:ahLst/>
              <a:cxnLst>
                <a:cxn ang="T8">
                  <a:pos x="T0" y="T1"/>
                </a:cxn>
                <a:cxn ang="T9">
                  <a:pos x="T2" y="T3"/>
                </a:cxn>
                <a:cxn ang="T10">
                  <a:pos x="T4" y="T5"/>
                </a:cxn>
                <a:cxn ang="T11">
                  <a:pos x="T6" y="T7"/>
                </a:cxn>
              </a:cxnLst>
              <a:rect l="T12" t="T13" r="T14" b="T15"/>
              <a:pathLst>
                <a:path w="21600" h="21600">
                  <a:moveTo>
                    <a:pt x="0" y="0"/>
                  </a:moveTo>
                  <a:lnTo>
                    <a:pt x="10800" y="21600"/>
                  </a:lnTo>
                  <a:lnTo>
                    <a:pt x="21600" y="0"/>
                  </a:lnTo>
                  <a:lnTo>
                    <a:pt x="0" y="0"/>
                  </a:lnTo>
                  <a:close/>
                </a:path>
              </a:pathLst>
            </a:custGeom>
            <a:solidFill>
              <a:srgbClr val="FF0000"/>
            </a:solidFill>
            <a:ln w="4699">
              <a:solidFill>
                <a:schemeClr val="tx1"/>
              </a:solidFill>
              <a:miter lim="800000"/>
              <a:headEnd/>
              <a:tailEnd/>
            </a:ln>
          </p:spPr>
          <p:txBody>
            <a:bodyPr rot="10800000" wrap="none" lIns="79115" tIns="39557" rIns="79115" bIns="39557"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buFontTx/>
                <a:buNone/>
              </a:pPr>
              <a:endParaRPr lang="en-US" altLang="en-US" sz="1600">
                <a:ea typeface="MS Gothic" panose="020B0609070205080204" pitchFamily="49" charset="-128"/>
              </a:endParaRPr>
            </a:p>
            <a:p>
              <a:pPr algn="ctr" eaLnBrk="1" hangingPunct="1">
                <a:buFontTx/>
                <a:buNone/>
              </a:pPr>
              <a:endParaRPr lang="en-US" altLang="en-US" sz="1200">
                <a:ea typeface="MS Gothic" panose="020B0609070205080204" pitchFamily="49" charset="-128"/>
              </a:endParaRPr>
            </a:p>
            <a:p>
              <a:pPr algn="ctr" eaLnBrk="1" hangingPunct="1">
                <a:buFontTx/>
                <a:buNone/>
              </a:pPr>
              <a:endParaRPr lang="en-US" altLang="en-US" sz="1200">
                <a:ea typeface="MS Gothic" panose="020B0609070205080204" pitchFamily="49" charset="-128"/>
              </a:endParaRPr>
            </a:p>
            <a:p>
              <a:pPr algn="ctr" eaLnBrk="1" hangingPunct="1">
                <a:buFontTx/>
                <a:buNone/>
              </a:pPr>
              <a:r>
                <a:rPr lang="en-US" altLang="en-US" sz="1200" b="1">
                  <a:solidFill>
                    <a:schemeClr val="bg1"/>
                  </a:solidFill>
                  <a:ea typeface="MS Gothic" panose="020B0609070205080204" pitchFamily="49" charset="-128"/>
                </a:rPr>
                <a:t>Incapacitation</a:t>
              </a:r>
              <a:endParaRPr lang="en-US" altLang="en-US" sz="1800" b="1">
                <a:solidFill>
                  <a:schemeClr val="bg1"/>
                </a:solidFill>
                <a:ea typeface="MS Gothic" panose="020B0609070205080204" pitchFamily="49" charset="-128"/>
              </a:endParaRPr>
            </a:p>
          </p:txBody>
        </p:sp>
        <p:sp>
          <p:nvSpPr>
            <p:cNvPr id="15" name="_s34821">
              <a:extLst>
                <a:ext uri="{FF2B5EF4-FFF2-40B4-BE49-F238E27FC236}">
                  <a16:creationId xmlns:a16="http://schemas.microsoft.com/office/drawing/2014/main" id="{AFF62C49-A9CE-C64F-B6C1-E0E1ABD05F15}"/>
                </a:ext>
              </a:extLst>
            </p:cNvPr>
            <p:cNvSpPr>
              <a:spLocks noChangeArrowheads="1"/>
            </p:cNvSpPr>
            <p:nvPr/>
          </p:nvSpPr>
          <p:spPr bwMode="auto">
            <a:xfrm flipV="1">
              <a:off x="2303" y="1533"/>
              <a:ext cx="1368" cy="59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17 h 21600"/>
                <a:gd name="T14" fmla="*/ 17100 w 21600"/>
                <a:gd name="T15" fmla="*/ 1708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6600"/>
            </a:solidFill>
            <a:ln w="4699">
              <a:solidFill>
                <a:schemeClr val="tx1"/>
              </a:solidFill>
              <a:miter lim="800000"/>
              <a:headEnd/>
              <a:tailEnd/>
            </a:ln>
          </p:spPr>
          <p:txBody>
            <a:bodyPr rot="10800000" wrap="none" lIns="79115" tIns="39557" rIns="79115" bIns="39557"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buFontTx/>
                <a:buNone/>
              </a:pPr>
              <a:r>
                <a:rPr lang="en-US" altLang="en-US" sz="1800">
                  <a:solidFill>
                    <a:srgbClr val="F8F8F8"/>
                  </a:solidFill>
                  <a:ea typeface="MS Gothic" panose="020B0609070205080204" pitchFamily="49" charset="-128"/>
                </a:rPr>
                <a:t>Deterrence</a:t>
              </a:r>
            </a:p>
          </p:txBody>
        </p:sp>
        <p:sp>
          <p:nvSpPr>
            <p:cNvPr id="16" name="_s34822">
              <a:extLst>
                <a:ext uri="{FF2B5EF4-FFF2-40B4-BE49-F238E27FC236}">
                  <a16:creationId xmlns:a16="http://schemas.microsoft.com/office/drawing/2014/main" id="{09C4F1F3-EEF2-B64E-B738-D43FF132974D}"/>
                </a:ext>
              </a:extLst>
            </p:cNvPr>
            <p:cNvSpPr>
              <a:spLocks noChangeArrowheads="1"/>
            </p:cNvSpPr>
            <p:nvPr/>
          </p:nvSpPr>
          <p:spPr bwMode="auto">
            <a:xfrm flipV="1">
              <a:off x="1961" y="2126"/>
              <a:ext cx="2052" cy="59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600 w 21600"/>
                <a:gd name="T13" fmla="*/ 3612 h 21600"/>
                <a:gd name="T14" fmla="*/ 18000 w 21600"/>
                <a:gd name="T15" fmla="*/ 17988 h 21600"/>
              </a:gdLst>
              <a:ahLst/>
              <a:cxnLst>
                <a:cxn ang="T8">
                  <a:pos x="T0" y="T1"/>
                </a:cxn>
                <a:cxn ang="T9">
                  <a:pos x="T2" y="T3"/>
                </a:cxn>
                <a:cxn ang="T10">
                  <a:pos x="T4" y="T5"/>
                </a:cxn>
                <a:cxn ang="T11">
                  <a:pos x="T6" y="T7"/>
                </a:cxn>
              </a:cxnLst>
              <a:rect l="T12" t="T13" r="T14" b="T15"/>
              <a:pathLst>
                <a:path w="21600" h="21600">
                  <a:moveTo>
                    <a:pt x="0" y="0"/>
                  </a:moveTo>
                  <a:lnTo>
                    <a:pt x="3600" y="21600"/>
                  </a:lnTo>
                  <a:lnTo>
                    <a:pt x="18000" y="21600"/>
                  </a:lnTo>
                  <a:lnTo>
                    <a:pt x="21600" y="0"/>
                  </a:lnTo>
                  <a:lnTo>
                    <a:pt x="0" y="0"/>
                  </a:lnTo>
                  <a:close/>
                </a:path>
              </a:pathLst>
            </a:custGeom>
            <a:solidFill>
              <a:srgbClr val="2FA535"/>
            </a:solidFill>
            <a:ln w="4699">
              <a:solidFill>
                <a:schemeClr val="tx1"/>
              </a:solidFill>
              <a:miter lim="800000"/>
              <a:headEnd/>
              <a:tailEnd/>
            </a:ln>
          </p:spPr>
          <p:txBody>
            <a:bodyPr rot="10800000" wrap="none" lIns="79115" tIns="39557" rIns="79115" bIns="39557"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buFontTx/>
                <a:buNone/>
              </a:pPr>
              <a:r>
                <a:rPr lang="en-US" altLang="en-US" sz="1800">
                  <a:solidFill>
                    <a:srgbClr val="F8F8F8"/>
                  </a:solidFill>
                  <a:ea typeface="MS Gothic" panose="020B0609070205080204" pitchFamily="49" charset="-128"/>
                </a:rPr>
                <a:t>Restorative Justice</a:t>
              </a:r>
            </a:p>
          </p:txBody>
        </p:sp>
        <p:sp>
          <p:nvSpPr>
            <p:cNvPr id="17" name="_s34823">
              <a:extLst>
                <a:ext uri="{FF2B5EF4-FFF2-40B4-BE49-F238E27FC236}">
                  <a16:creationId xmlns:a16="http://schemas.microsoft.com/office/drawing/2014/main" id="{EEBC5DEE-6299-E84E-BDED-5611B8B0ABA6}"/>
                </a:ext>
              </a:extLst>
            </p:cNvPr>
            <p:cNvSpPr>
              <a:spLocks noChangeArrowheads="1"/>
            </p:cNvSpPr>
            <p:nvPr/>
          </p:nvSpPr>
          <p:spPr bwMode="auto">
            <a:xfrm flipV="1">
              <a:off x="1619" y="2718"/>
              <a:ext cx="2736" cy="59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150 w 21600"/>
                <a:gd name="T13" fmla="*/ 3138 h 21600"/>
                <a:gd name="T14" fmla="*/ 18450 w 21600"/>
                <a:gd name="T15" fmla="*/ 18462 h 21600"/>
              </a:gdLst>
              <a:ahLst/>
              <a:cxnLst>
                <a:cxn ang="T8">
                  <a:pos x="T0" y="T1"/>
                </a:cxn>
                <a:cxn ang="T9">
                  <a:pos x="T2" y="T3"/>
                </a:cxn>
                <a:cxn ang="T10">
                  <a:pos x="T4" y="T5"/>
                </a:cxn>
                <a:cxn ang="T11">
                  <a:pos x="T6" y="T7"/>
                </a:cxn>
              </a:cxnLst>
              <a:rect l="T12" t="T13" r="T14" b="T15"/>
              <a:pathLst>
                <a:path w="21600" h="21600">
                  <a:moveTo>
                    <a:pt x="0" y="0"/>
                  </a:moveTo>
                  <a:lnTo>
                    <a:pt x="2700" y="21600"/>
                  </a:lnTo>
                  <a:lnTo>
                    <a:pt x="18900" y="21600"/>
                  </a:lnTo>
                  <a:lnTo>
                    <a:pt x="21600" y="0"/>
                  </a:lnTo>
                  <a:lnTo>
                    <a:pt x="0" y="0"/>
                  </a:lnTo>
                  <a:close/>
                </a:path>
              </a:pathLst>
            </a:custGeom>
            <a:solidFill>
              <a:srgbClr val="CC99FF"/>
            </a:solidFill>
            <a:ln w="4699">
              <a:solidFill>
                <a:schemeClr val="tx1"/>
              </a:solidFill>
              <a:miter lim="800000"/>
              <a:headEnd/>
              <a:tailEnd/>
            </a:ln>
          </p:spPr>
          <p:txBody>
            <a:bodyPr rot="10800000" wrap="none" lIns="64008" tIns="32004" rIns="64008" bIns="32004"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a:spcBef>
                  <a:spcPct val="0"/>
                </a:spcBef>
                <a:buFontTx/>
                <a:buNone/>
              </a:pPr>
              <a:r>
                <a:rPr lang="en-US" altLang="en-US" sz="2400">
                  <a:solidFill>
                    <a:srgbClr val="F8F8F8"/>
                  </a:solidFill>
                  <a:ea typeface="MS Gothic" panose="020B0609070205080204" pitchFamily="49" charset="-128"/>
                </a:rPr>
                <a:t>Capacity development</a:t>
              </a:r>
            </a:p>
          </p:txBody>
        </p:sp>
      </p:grpSp>
      <p:sp>
        <p:nvSpPr>
          <p:cNvPr id="18" name="Text Box 8">
            <a:extLst>
              <a:ext uri="{FF2B5EF4-FFF2-40B4-BE49-F238E27FC236}">
                <a16:creationId xmlns:a16="http://schemas.microsoft.com/office/drawing/2014/main" id="{DD2014BC-DD51-4D47-8340-161160EA51E1}"/>
              </a:ext>
            </a:extLst>
          </p:cNvPr>
          <p:cNvSpPr txBox="1">
            <a:spLocks noChangeArrowheads="1"/>
          </p:cNvSpPr>
          <p:nvPr/>
        </p:nvSpPr>
        <p:spPr bwMode="auto">
          <a:xfrm>
            <a:off x="1632237" y="2147887"/>
            <a:ext cx="2514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50000"/>
              </a:spcBef>
              <a:buFontTx/>
              <a:buNone/>
            </a:pPr>
            <a:r>
              <a:rPr lang="en-US" altLang="en-US" sz="2400" dirty="0">
                <a:ea typeface="MS Gothic" panose="020B0609070205080204" pitchFamily="49" charset="-128"/>
              </a:rPr>
              <a:t>Incompetent or Irrational Actor</a:t>
            </a:r>
          </a:p>
        </p:txBody>
      </p:sp>
      <p:sp>
        <p:nvSpPr>
          <p:cNvPr id="19" name="Text Box 9">
            <a:extLst>
              <a:ext uri="{FF2B5EF4-FFF2-40B4-BE49-F238E27FC236}">
                <a16:creationId xmlns:a16="http://schemas.microsoft.com/office/drawing/2014/main" id="{92A18309-2049-E24D-A8E9-B6A9DDDED196}"/>
              </a:ext>
            </a:extLst>
          </p:cNvPr>
          <p:cNvSpPr txBox="1">
            <a:spLocks noChangeArrowheads="1"/>
          </p:cNvSpPr>
          <p:nvPr/>
        </p:nvSpPr>
        <p:spPr bwMode="auto">
          <a:xfrm>
            <a:off x="1440149" y="3425825"/>
            <a:ext cx="2133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50000"/>
              </a:spcBef>
              <a:buFontTx/>
              <a:buNone/>
            </a:pPr>
            <a:r>
              <a:rPr lang="en-US" altLang="en-US" sz="2400">
                <a:ea typeface="MS Gothic" panose="020B0609070205080204" pitchFamily="49" charset="-128"/>
              </a:rPr>
              <a:t>Rational Actor</a:t>
            </a:r>
          </a:p>
        </p:txBody>
      </p:sp>
      <p:sp>
        <p:nvSpPr>
          <p:cNvPr id="20" name="Text Box 10">
            <a:extLst>
              <a:ext uri="{FF2B5EF4-FFF2-40B4-BE49-F238E27FC236}">
                <a16:creationId xmlns:a16="http://schemas.microsoft.com/office/drawing/2014/main" id="{71ACC617-D8FB-9D4E-B66B-22DB79E96CAC}"/>
              </a:ext>
            </a:extLst>
          </p:cNvPr>
          <p:cNvSpPr txBox="1">
            <a:spLocks noChangeArrowheads="1"/>
          </p:cNvSpPr>
          <p:nvPr/>
        </p:nvSpPr>
        <p:spPr bwMode="auto">
          <a:xfrm>
            <a:off x="562262" y="4554537"/>
            <a:ext cx="24003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50000"/>
              </a:spcBef>
              <a:buFontTx/>
              <a:buNone/>
            </a:pPr>
            <a:r>
              <a:rPr lang="en-US" altLang="en-US" sz="2400">
                <a:ea typeface="MS Gothic" panose="020B0609070205080204" pitchFamily="49" charset="-128"/>
              </a:rPr>
              <a:t>Virtuous Citizen</a:t>
            </a:r>
          </a:p>
        </p:txBody>
      </p:sp>
      <p:sp>
        <p:nvSpPr>
          <p:cNvPr id="21" name="Text Box 11">
            <a:extLst>
              <a:ext uri="{FF2B5EF4-FFF2-40B4-BE49-F238E27FC236}">
                <a16:creationId xmlns:a16="http://schemas.microsoft.com/office/drawing/2014/main" id="{3B921CF7-9381-FE42-9F89-647CBE5F1696}"/>
              </a:ext>
            </a:extLst>
          </p:cNvPr>
          <p:cNvSpPr txBox="1">
            <a:spLocks noChangeArrowheads="1"/>
          </p:cNvSpPr>
          <p:nvPr/>
        </p:nvSpPr>
        <p:spPr bwMode="auto">
          <a:xfrm>
            <a:off x="12987" y="5751512"/>
            <a:ext cx="24939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50000"/>
              </a:spcBef>
              <a:buFontTx/>
              <a:buNone/>
            </a:pPr>
            <a:r>
              <a:rPr lang="en-US" altLang="en-US" sz="2400">
                <a:ea typeface="MS Gothic" panose="020B0609070205080204" pitchFamily="49" charset="-128"/>
              </a:rPr>
              <a:t>Learning Citizen</a:t>
            </a: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57D8726F-53C4-8E4F-9C48-6A16E9DDB8B3}"/>
                  </a:ext>
                </a:extLst>
              </p14:cNvPr>
              <p14:cNvContentPartPr/>
              <p14:nvPr/>
            </p14:nvContentPartPr>
            <p14:xfrm>
              <a:off x="2247994" y="1380257"/>
              <a:ext cx="360" cy="360"/>
            </p14:xfrm>
          </p:contentPart>
        </mc:Choice>
        <mc:Fallback>
          <p:pic>
            <p:nvPicPr>
              <p:cNvPr id="2" name="Ink 1">
                <a:extLst>
                  <a:ext uri="{FF2B5EF4-FFF2-40B4-BE49-F238E27FC236}">
                    <a16:creationId xmlns:a16="http://schemas.microsoft.com/office/drawing/2014/main" id="{57D8726F-53C4-8E4F-9C48-6A16E9DDB8B3}"/>
                  </a:ext>
                </a:extLst>
              </p:cNvPr>
              <p:cNvPicPr/>
              <p:nvPr/>
            </p:nvPicPr>
            <p:blipFill>
              <a:blip r:embed="rId4"/>
              <a:stretch>
                <a:fillRect/>
              </a:stretch>
            </p:blipFill>
            <p:spPr>
              <a:xfrm>
                <a:off x="2239354" y="1371617"/>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3" name="Ink 2">
                <a:extLst>
                  <a:ext uri="{FF2B5EF4-FFF2-40B4-BE49-F238E27FC236}">
                    <a16:creationId xmlns:a16="http://schemas.microsoft.com/office/drawing/2014/main" id="{C92BECB1-361C-B642-A967-241DDF0A2F09}"/>
                  </a:ext>
                </a:extLst>
              </p14:cNvPr>
              <p14:cNvContentPartPr/>
              <p14:nvPr/>
            </p14:nvContentPartPr>
            <p14:xfrm>
              <a:off x="2180674" y="1133297"/>
              <a:ext cx="360" cy="360"/>
            </p14:xfrm>
          </p:contentPart>
        </mc:Choice>
        <mc:Fallback>
          <p:pic>
            <p:nvPicPr>
              <p:cNvPr id="3" name="Ink 2">
                <a:extLst>
                  <a:ext uri="{FF2B5EF4-FFF2-40B4-BE49-F238E27FC236}">
                    <a16:creationId xmlns:a16="http://schemas.microsoft.com/office/drawing/2014/main" id="{C92BECB1-361C-B642-A967-241DDF0A2F09}"/>
                  </a:ext>
                </a:extLst>
              </p:cNvPr>
              <p:cNvPicPr/>
              <p:nvPr/>
            </p:nvPicPr>
            <p:blipFill>
              <a:blip r:embed="rId4"/>
              <a:stretch>
                <a:fillRect/>
              </a:stretch>
            </p:blipFill>
            <p:spPr>
              <a:xfrm>
                <a:off x="2172034" y="1124657"/>
                <a:ext cx="18000" cy="18000"/>
              </a:xfrm>
              <a:prstGeom prst="rect">
                <a:avLst/>
              </a:prstGeom>
            </p:spPr>
          </p:pic>
        </mc:Fallback>
      </mc:AlternateContent>
    </p:spTree>
    <p:extLst>
      <p:ext uri="{BB962C8B-B14F-4D97-AF65-F5344CB8AC3E}">
        <p14:creationId xmlns:p14="http://schemas.microsoft.com/office/powerpoint/2010/main" val="91782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additive="base">
                                        <p:cTn id="12" dur="500" fill="hold"/>
                                        <p:tgtEl>
                                          <p:spTgt spid="20"/>
                                        </p:tgtEl>
                                        <p:attrNameLst>
                                          <p:attrName>ppt_x</p:attrName>
                                        </p:attrNameLst>
                                      </p:cBhvr>
                                      <p:tavLst>
                                        <p:tav tm="0">
                                          <p:val>
                                            <p:strVal val="#ppt_x"/>
                                          </p:val>
                                        </p:tav>
                                        <p:tav tm="100000">
                                          <p:val>
                                            <p:strVal val="#ppt_x"/>
                                          </p:val>
                                        </p:tav>
                                      </p:tavLst>
                                    </p:anim>
                                    <p:anim calcmode="lin" valueType="num">
                                      <p:cBhvr additive="base">
                                        <p:cTn id="13" dur="500" fill="hold"/>
                                        <p:tgtEl>
                                          <p:spTgt spid="20"/>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additive="base">
                                        <p:cTn id="22" dur="500" fill="hold"/>
                                        <p:tgtEl>
                                          <p:spTgt spid="18"/>
                                        </p:tgtEl>
                                        <p:attrNameLst>
                                          <p:attrName>ppt_x</p:attrName>
                                        </p:attrNameLst>
                                      </p:cBhvr>
                                      <p:tavLst>
                                        <p:tav tm="0">
                                          <p:val>
                                            <p:strVal val="#ppt_x"/>
                                          </p:val>
                                        </p:tav>
                                        <p:tav tm="100000">
                                          <p:val>
                                            <p:strVal val="#ppt_x"/>
                                          </p:val>
                                        </p:tav>
                                      </p:tavLst>
                                    </p:anim>
                                    <p:anim calcmode="lin" valueType="num">
                                      <p:cBhvr additive="base">
                                        <p:cTn id="2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autoUpdateAnimBg="0"/>
      <p:bldP spid="21"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B8F1697-07DF-8A43-8E62-D6DD2B992D5B}"/>
              </a:ext>
            </a:extLst>
          </p:cNvPr>
          <p:cNvPicPr>
            <a:picLocks noChangeAspect="1"/>
          </p:cNvPicPr>
          <p:nvPr/>
        </p:nvPicPr>
        <p:blipFill>
          <a:blip r:embed="rId3"/>
          <a:stretch>
            <a:fillRect/>
          </a:stretch>
        </p:blipFill>
        <p:spPr>
          <a:xfrm>
            <a:off x="107504" y="869528"/>
            <a:ext cx="3416300" cy="5511800"/>
          </a:xfrm>
          <a:prstGeom prst="rect">
            <a:avLst/>
          </a:prstGeom>
        </p:spPr>
      </p:pic>
      <p:sp>
        <p:nvSpPr>
          <p:cNvPr id="20" name="Right Arrow 19">
            <a:extLst>
              <a:ext uri="{FF2B5EF4-FFF2-40B4-BE49-F238E27FC236}">
                <a16:creationId xmlns:a16="http://schemas.microsoft.com/office/drawing/2014/main" id="{F4D36FFB-8F53-8444-8A98-2A52923F3181}"/>
              </a:ext>
            </a:extLst>
          </p:cNvPr>
          <p:cNvSpPr/>
          <p:nvPr/>
        </p:nvSpPr>
        <p:spPr>
          <a:xfrm>
            <a:off x="3881624" y="3300984"/>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2">
            <a:extLst>
              <a:ext uri="{FF2B5EF4-FFF2-40B4-BE49-F238E27FC236}">
                <a16:creationId xmlns:a16="http://schemas.microsoft.com/office/drawing/2014/main" id="{F80BDB4F-371F-BC46-9AE7-B75B74FF60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6056" y="818728"/>
            <a:ext cx="3792538" cy="561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85F61D5-51C2-434C-929D-F9F6D18BB431}"/>
              </a:ext>
            </a:extLst>
          </p:cNvPr>
          <p:cNvSpPr>
            <a:spLocks noGrp="1"/>
          </p:cNvSpPr>
          <p:nvPr>
            <p:ph type="sldNum" sz="quarter" idx="12"/>
          </p:nvPr>
        </p:nvSpPr>
        <p:spPr/>
        <p:txBody>
          <a:bodyPr/>
          <a:lstStyle/>
          <a:p>
            <a:pPr>
              <a:defRPr/>
            </a:pPr>
            <a:fld id="{55420F7F-7D64-2A46-899C-9DFFE92D9230}" type="slidenum">
              <a:rPr lang="en-AU" altLang="en-US" smtClean="0"/>
              <a:pPr>
                <a:defRPr/>
              </a:pPr>
              <a:t>15</a:t>
            </a:fld>
            <a:endParaRPr lang="en-AU" altLang="en-US"/>
          </a:p>
        </p:txBody>
      </p:sp>
      <p:sp>
        <p:nvSpPr>
          <p:cNvPr id="4" name="Title 1">
            <a:extLst>
              <a:ext uri="{FF2B5EF4-FFF2-40B4-BE49-F238E27FC236}">
                <a16:creationId xmlns:a16="http://schemas.microsoft.com/office/drawing/2014/main" id="{6749BC4E-8580-4344-AAA5-A05DD11FEDCA}"/>
              </a:ext>
            </a:extLst>
          </p:cNvPr>
          <p:cNvSpPr txBox="1">
            <a:spLocks/>
          </p:cNvSpPr>
          <p:nvPr/>
        </p:nvSpPr>
        <p:spPr>
          <a:xfrm>
            <a:off x="75915" y="908720"/>
            <a:ext cx="8992170" cy="1143000"/>
          </a:xfrm>
          <a:prstGeom prst="rect">
            <a:avLst/>
          </a:prstGeom>
        </p:spPr>
        <p:txBody>
          <a:bodyPr/>
          <a:lstStyle>
            <a:lvl1pPr algn="l" rtl="0" eaLnBrk="0" fontAlgn="base" hangingPunct="0">
              <a:spcBef>
                <a:spcPct val="0"/>
              </a:spcBef>
              <a:spcAft>
                <a:spcPct val="0"/>
              </a:spcAft>
              <a:defRPr sz="3600">
                <a:solidFill>
                  <a:srgbClr val="527688"/>
                </a:solidFill>
                <a:latin typeface="+mj-lt"/>
                <a:ea typeface="+mj-ea"/>
                <a:cs typeface="+mj-cs"/>
              </a:defRPr>
            </a:lvl1pPr>
            <a:lvl2pPr algn="l" rtl="0" eaLnBrk="0" fontAlgn="base" hangingPunct="0">
              <a:spcBef>
                <a:spcPct val="0"/>
              </a:spcBef>
              <a:spcAft>
                <a:spcPct val="0"/>
              </a:spcAft>
              <a:defRPr sz="3600">
                <a:solidFill>
                  <a:srgbClr val="527688"/>
                </a:solidFill>
                <a:latin typeface="Arial" charset="0"/>
                <a:ea typeface="ＭＳ Ｐゴシック" charset="0"/>
                <a:cs typeface="Arial" charset="0"/>
              </a:defRPr>
            </a:lvl2pPr>
            <a:lvl3pPr algn="l" rtl="0" eaLnBrk="0" fontAlgn="base" hangingPunct="0">
              <a:spcBef>
                <a:spcPct val="0"/>
              </a:spcBef>
              <a:spcAft>
                <a:spcPct val="0"/>
              </a:spcAft>
              <a:defRPr sz="3600">
                <a:solidFill>
                  <a:srgbClr val="527688"/>
                </a:solidFill>
                <a:latin typeface="Arial" charset="0"/>
                <a:ea typeface="ＭＳ Ｐゴシック" charset="0"/>
                <a:cs typeface="Arial" charset="0"/>
              </a:defRPr>
            </a:lvl3pPr>
            <a:lvl4pPr algn="l" rtl="0" eaLnBrk="0" fontAlgn="base" hangingPunct="0">
              <a:spcBef>
                <a:spcPct val="0"/>
              </a:spcBef>
              <a:spcAft>
                <a:spcPct val="0"/>
              </a:spcAft>
              <a:defRPr sz="3600">
                <a:solidFill>
                  <a:srgbClr val="527688"/>
                </a:solidFill>
                <a:latin typeface="Arial" charset="0"/>
                <a:ea typeface="ＭＳ Ｐゴシック" charset="0"/>
                <a:cs typeface="Arial" charset="0"/>
              </a:defRPr>
            </a:lvl4pPr>
            <a:lvl5pPr algn="l" rtl="0" eaLnBrk="0" fontAlgn="base" hangingPunct="0">
              <a:spcBef>
                <a:spcPct val="0"/>
              </a:spcBef>
              <a:spcAft>
                <a:spcPct val="0"/>
              </a:spcAft>
              <a:defRPr sz="3600">
                <a:solidFill>
                  <a:srgbClr val="527688"/>
                </a:solidFill>
                <a:latin typeface="Arial" charset="0"/>
                <a:ea typeface="ＭＳ Ｐゴシック" charset="0"/>
                <a:cs typeface="Arial" charset="0"/>
              </a:defRPr>
            </a:lvl5pPr>
            <a:lvl6pPr marL="457200" algn="l" rtl="0" fontAlgn="base">
              <a:spcBef>
                <a:spcPct val="0"/>
              </a:spcBef>
              <a:spcAft>
                <a:spcPct val="0"/>
              </a:spcAft>
              <a:defRPr sz="3600">
                <a:solidFill>
                  <a:srgbClr val="527688"/>
                </a:solidFill>
                <a:latin typeface="Arial" charset="0"/>
                <a:ea typeface="ＭＳ Ｐゴシック" charset="0"/>
                <a:cs typeface="Arial" charset="0"/>
              </a:defRPr>
            </a:lvl6pPr>
            <a:lvl7pPr marL="914400" algn="l" rtl="0" fontAlgn="base">
              <a:spcBef>
                <a:spcPct val="0"/>
              </a:spcBef>
              <a:spcAft>
                <a:spcPct val="0"/>
              </a:spcAft>
              <a:defRPr sz="3600">
                <a:solidFill>
                  <a:srgbClr val="527688"/>
                </a:solidFill>
                <a:latin typeface="Arial" charset="0"/>
                <a:ea typeface="ＭＳ Ｐゴシック" charset="0"/>
                <a:cs typeface="Arial" charset="0"/>
              </a:defRPr>
            </a:lvl7pPr>
            <a:lvl8pPr marL="1371600" algn="l" rtl="0" fontAlgn="base">
              <a:spcBef>
                <a:spcPct val="0"/>
              </a:spcBef>
              <a:spcAft>
                <a:spcPct val="0"/>
              </a:spcAft>
              <a:defRPr sz="3600">
                <a:solidFill>
                  <a:srgbClr val="527688"/>
                </a:solidFill>
                <a:latin typeface="Arial" charset="0"/>
                <a:ea typeface="ＭＳ Ｐゴシック" charset="0"/>
                <a:cs typeface="Arial" charset="0"/>
              </a:defRPr>
            </a:lvl8pPr>
            <a:lvl9pPr marL="1828800" algn="l" rtl="0" fontAlgn="base">
              <a:spcBef>
                <a:spcPct val="0"/>
              </a:spcBef>
              <a:spcAft>
                <a:spcPct val="0"/>
              </a:spcAft>
              <a:defRPr sz="3600">
                <a:solidFill>
                  <a:srgbClr val="527688"/>
                </a:solidFill>
                <a:latin typeface="Arial" charset="0"/>
                <a:ea typeface="ＭＳ Ｐゴシック" charset="0"/>
                <a:cs typeface="Arial" charset="0"/>
              </a:defRPr>
            </a:lvl9pPr>
          </a:lstStyle>
          <a:p>
            <a:pPr algn="ctr"/>
            <a:r>
              <a:rPr lang="en-US" kern="0" dirty="0"/>
              <a:t>Thank you.</a:t>
            </a:r>
          </a:p>
        </p:txBody>
      </p:sp>
      <p:pic>
        <p:nvPicPr>
          <p:cNvPr id="5" name="Picture 2">
            <a:extLst>
              <a:ext uri="{FF2B5EF4-FFF2-40B4-BE49-F238E27FC236}">
                <a16:creationId xmlns:a16="http://schemas.microsoft.com/office/drawing/2014/main" id="{226E1902-7F66-0243-9198-95FC3C1FD5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1755" y="1480220"/>
            <a:ext cx="3336429" cy="4938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0995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460CE496-D2F9-CB4F-8B8A-BE91BFB68B29}"/>
              </a:ext>
            </a:extLst>
          </p:cNvPr>
          <p:cNvSpPr>
            <a:spLocks noGrp="1"/>
          </p:cNvSpPr>
          <p:nvPr>
            <p:ph type="title"/>
          </p:nvPr>
        </p:nvSpPr>
        <p:spPr/>
        <p:txBody>
          <a:bodyPr/>
          <a:lstStyle/>
          <a:p>
            <a:r>
              <a:rPr lang="en-AU" altLang="en-US" dirty="0"/>
              <a:t>Outline</a:t>
            </a:r>
          </a:p>
        </p:txBody>
      </p:sp>
      <p:sp>
        <p:nvSpPr>
          <p:cNvPr id="3" name="Content Placeholder 2">
            <a:extLst>
              <a:ext uri="{FF2B5EF4-FFF2-40B4-BE49-F238E27FC236}">
                <a16:creationId xmlns:a16="http://schemas.microsoft.com/office/drawing/2014/main" id="{6DBF5267-672D-DA4F-97D2-7B634EC3B460}"/>
              </a:ext>
            </a:extLst>
          </p:cNvPr>
          <p:cNvSpPr>
            <a:spLocks noGrp="1"/>
          </p:cNvSpPr>
          <p:nvPr>
            <p:ph idx="1"/>
          </p:nvPr>
        </p:nvSpPr>
        <p:spPr>
          <a:xfrm>
            <a:off x="468313" y="1908175"/>
            <a:ext cx="8251826" cy="4210050"/>
          </a:xfrm>
        </p:spPr>
        <p:txBody>
          <a:bodyPr/>
          <a:lstStyle/>
          <a:p>
            <a:pPr>
              <a:defRPr/>
            </a:pPr>
            <a:r>
              <a:rPr lang="en-AU" dirty="0"/>
              <a:t>Two ways to think about what motivates </a:t>
            </a:r>
            <a:r>
              <a:rPr lang="en-AU" dirty="0" err="1"/>
              <a:t>regulatees</a:t>
            </a:r>
            <a:endParaRPr lang="en-AU" dirty="0"/>
          </a:p>
          <a:p>
            <a:pPr marL="457200" lvl="1" indent="0">
              <a:buNone/>
              <a:defRPr/>
            </a:pPr>
            <a:r>
              <a:rPr lang="en-AU" dirty="0"/>
              <a:t>	</a:t>
            </a:r>
          </a:p>
          <a:p>
            <a:pPr marL="971550" lvl="1" indent="-514350">
              <a:buFont typeface="+mj-lt"/>
              <a:buAutoNum type="arabicPeriod"/>
              <a:defRPr/>
            </a:pPr>
            <a:r>
              <a:rPr lang="en-AU" dirty="0"/>
              <a:t>‘Wheel of Social Alignments’</a:t>
            </a:r>
          </a:p>
          <a:p>
            <a:pPr marL="971550" lvl="1" indent="-514350">
              <a:buFont typeface="+mj-lt"/>
              <a:buAutoNum type="arabicPeriod"/>
              <a:defRPr/>
            </a:pPr>
            <a:r>
              <a:rPr lang="en-AU"/>
              <a:t>‘Motivational postures’</a:t>
            </a:r>
            <a:endParaRPr lang="en-AU" dirty="0"/>
          </a:p>
          <a:p>
            <a:pPr>
              <a:defRPr/>
            </a:pPr>
            <a:endParaRPr lang="en-AU" dirty="0"/>
          </a:p>
          <a:p>
            <a:pPr>
              <a:defRPr/>
            </a:pPr>
            <a:r>
              <a:rPr lang="en-AU" dirty="0"/>
              <a:t>Pathways to more engaged regulation? </a:t>
            </a:r>
          </a:p>
        </p:txBody>
      </p:sp>
      <p:sp>
        <p:nvSpPr>
          <p:cNvPr id="6148" name="Slide Number Placeholder 3">
            <a:extLst>
              <a:ext uri="{FF2B5EF4-FFF2-40B4-BE49-F238E27FC236}">
                <a16:creationId xmlns:a16="http://schemas.microsoft.com/office/drawing/2014/main" id="{7340FA64-0CD5-5540-93D1-E8618DCFC252}"/>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F070B6B-5C8A-4946-9975-DA5396632C97}" type="slidenum">
              <a:rPr lang="en-AU" altLang="en-US" smtClean="0"/>
              <a:pPr/>
              <a:t>2</a:t>
            </a:fld>
            <a:endParaRPr lang="en-AU" altLang="en-US"/>
          </a:p>
        </p:txBody>
      </p:sp>
      <p:pic>
        <p:nvPicPr>
          <p:cNvPr id="5" name="Picture 4" descr="wheel5e">
            <a:extLst>
              <a:ext uri="{FF2B5EF4-FFF2-40B4-BE49-F238E27FC236}">
                <a16:creationId xmlns:a16="http://schemas.microsoft.com/office/drawing/2014/main" id="{DC9174A1-423C-C04A-8194-4F69E579C4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1" y="2999374"/>
            <a:ext cx="941759" cy="923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F9F6B5F2-B0F5-694B-92C8-7B9D57E6EAAF}"/>
              </a:ext>
            </a:extLst>
          </p:cNvPr>
          <p:cNvPicPr>
            <a:picLocks noChangeAspect="1"/>
          </p:cNvPicPr>
          <p:nvPr/>
        </p:nvPicPr>
        <p:blipFill>
          <a:blip r:embed="rId4"/>
          <a:stretch>
            <a:fillRect/>
          </a:stretch>
        </p:blipFill>
        <p:spPr>
          <a:xfrm>
            <a:off x="6300191" y="4079620"/>
            <a:ext cx="1708703" cy="92339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descr="wheel5e">
            <a:extLst>
              <a:ext uri="{FF2B5EF4-FFF2-40B4-BE49-F238E27FC236}">
                <a16:creationId xmlns:a16="http://schemas.microsoft.com/office/drawing/2014/main" id="{4FBEBF8C-F1E9-C347-85EA-5B5C282712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5588" y="633413"/>
            <a:ext cx="6348412" cy="622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 Box 6">
            <a:extLst>
              <a:ext uri="{FF2B5EF4-FFF2-40B4-BE49-F238E27FC236}">
                <a16:creationId xmlns:a16="http://schemas.microsoft.com/office/drawing/2014/main" id="{F47C0C47-6993-554C-9180-EAD7E21380E2}"/>
              </a:ext>
            </a:extLst>
          </p:cNvPr>
          <p:cNvSpPr txBox="1">
            <a:spLocks noChangeArrowheads="1"/>
          </p:cNvSpPr>
          <p:nvPr/>
        </p:nvSpPr>
        <p:spPr bwMode="auto">
          <a:xfrm>
            <a:off x="0" y="6561138"/>
            <a:ext cx="8623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AU" altLang="en-US" sz="1200" dirty="0">
                <a:solidFill>
                  <a:srgbClr val="FFFFFF"/>
                </a:solidFill>
              </a:rPr>
              <a:t>Braithwaite, Valerie (2009) ‘Tax evasion’ In M. </a:t>
            </a:r>
            <a:r>
              <a:rPr lang="en-AU" altLang="en-US" sz="1200" dirty="0" err="1">
                <a:solidFill>
                  <a:srgbClr val="FFFFFF"/>
                </a:solidFill>
              </a:rPr>
              <a:t>Tonry</a:t>
            </a:r>
            <a:r>
              <a:rPr lang="en-AU" altLang="en-US" sz="1200" dirty="0">
                <a:solidFill>
                  <a:srgbClr val="FFFFFF"/>
                </a:solidFill>
              </a:rPr>
              <a:t>, </a:t>
            </a:r>
            <a:r>
              <a:rPr lang="en-US" altLang="en-US" sz="1200" i="1" dirty="0">
                <a:solidFill>
                  <a:srgbClr val="FFFFFF"/>
                </a:solidFill>
              </a:rPr>
              <a:t>Handbook on Crime and Public Policy</a:t>
            </a:r>
            <a:r>
              <a:rPr lang="en-US" altLang="en-US" sz="1200" dirty="0">
                <a:solidFill>
                  <a:srgbClr val="FFFFFF"/>
                </a:solidFill>
              </a:rPr>
              <a:t> Oxford: Oxford University Press</a:t>
            </a:r>
            <a:endParaRPr lang="en-AU" altLang="en-US" sz="1200" dirty="0">
              <a:solidFill>
                <a:srgbClr val="FFFFFF"/>
              </a:solidFill>
            </a:endParaRPr>
          </a:p>
        </p:txBody>
      </p:sp>
      <p:sp>
        <p:nvSpPr>
          <p:cNvPr id="5" name="Title 1">
            <a:extLst>
              <a:ext uri="{FF2B5EF4-FFF2-40B4-BE49-F238E27FC236}">
                <a16:creationId xmlns:a16="http://schemas.microsoft.com/office/drawing/2014/main" id="{BF3AD058-133B-0A46-A846-16AEE39F444D}"/>
              </a:ext>
            </a:extLst>
          </p:cNvPr>
          <p:cNvSpPr txBox="1">
            <a:spLocks/>
          </p:cNvSpPr>
          <p:nvPr/>
        </p:nvSpPr>
        <p:spPr bwMode="auto">
          <a:xfrm>
            <a:off x="22225" y="1557338"/>
            <a:ext cx="2819400" cy="1143000"/>
          </a:xfrm>
          <a:prstGeom prst="rect">
            <a:avLst/>
          </a:prstGeom>
          <a:noFill/>
          <a:ln w="9525">
            <a:noFill/>
            <a:miter lim="800000"/>
            <a:headEnd/>
            <a:tailEnd/>
          </a:ln>
        </p:spPr>
        <p:txBody>
          <a:bodyPr anchor="ctr"/>
          <a:lstStyle/>
          <a:p>
            <a:pPr>
              <a:defRPr/>
            </a:pPr>
            <a:r>
              <a:rPr lang="en-US" sz="3600" kern="0" dirty="0">
                <a:solidFill>
                  <a:srgbClr val="527688"/>
                </a:solidFill>
                <a:latin typeface="+mj-lt"/>
                <a:ea typeface="Arial" pitchFamily="-65" charset="0"/>
                <a:cs typeface="+mj-cs"/>
              </a:rPr>
              <a:t>Wheel of</a:t>
            </a:r>
          </a:p>
          <a:p>
            <a:pPr>
              <a:defRPr/>
            </a:pPr>
            <a:r>
              <a:rPr lang="en-US" sz="3600" kern="0" dirty="0">
                <a:solidFill>
                  <a:srgbClr val="527688"/>
                </a:solidFill>
                <a:latin typeface="+mj-lt"/>
                <a:cs typeface="+mj-cs"/>
              </a:rPr>
              <a:t>Social</a:t>
            </a:r>
          </a:p>
          <a:p>
            <a:pPr>
              <a:defRPr/>
            </a:pPr>
            <a:r>
              <a:rPr lang="en-US" sz="3600" kern="0" dirty="0">
                <a:solidFill>
                  <a:srgbClr val="527688"/>
                </a:solidFill>
                <a:latin typeface="+mj-lt"/>
                <a:ea typeface="Arial" pitchFamily="-65" charset="0"/>
                <a:cs typeface="+mj-cs"/>
              </a:rPr>
              <a:t>Alignments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wheel5e">
            <a:extLst>
              <a:ext uri="{FF2B5EF4-FFF2-40B4-BE49-F238E27FC236}">
                <a16:creationId xmlns:a16="http://schemas.microsoft.com/office/drawing/2014/main" id="{420DCA7E-9BD3-0D4B-9EA1-E1CFC60EBD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4893" y="2184400"/>
            <a:ext cx="4494213" cy="440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1">
            <a:extLst>
              <a:ext uri="{FF2B5EF4-FFF2-40B4-BE49-F238E27FC236}">
                <a16:creationId xmlns:a16="http://schemas.microsoft.com/office/drawing/2014/main" id="{AAFF7BD4-5083-3F4D-A280-81594B23458F}"/>
              </a:ext>
            </a:extLst>
          </p:cNvPr>
          <p:cNvSpPr>
            <a:spLocks noChangeArrowheads="1"/>
          </p:cNvSpPr>
          <p:nvPr/>
        </p:nvSpPr>
        <p:spPr bwMode="auto">
          <a:xfrm>
            <a:off x="6820025" y="4771157"/>
            <a:ext cx="2504503"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b="1" dirty="0"/>
              <a:t>No obligation</a:t>
            </a:r>
          </a:p>
          <a:p>
            <a:r>
              <a:rPr lang="en-US" altLang="en-US" dirty="0"/>
              <a:t>“If I was in a high demand skilled category &amp; can work OS without paying HECS I would. “</a:t>
            </a:r>
          </a:p>
        </p:txBody>
      </p:sp>
      <p:sp>
        <p:nvSpPr>
          <p:cNvPr id="9220" name="Rectangle 2">
            <a:extLst>
              <a:ext uri="{FF2B5EF4-FFF2-40B4-BE49-F238E27FC236}">
                <a16:creationId xmlns:a16="http://schemas.microsoft.com/office/drawing/2014/main" id="{57ABCFC4-EC27-DD40-8216-674DD9A64B31}"/>
              </a:ext>
            </a:extLst>
          </p:cNvPr>
          <p:cNvSpPr>
            <a:spLocks noChangeArrowheads="1"/>
          </p:cNvSpPr>
          <p:nvPr/>
        </p:nvSpPr>
        <p:spPr bwMode="auto">
          <a:xfrm>
            <a:off x="35496" y="1628800"/>
            <a:ext cx="210978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b="1" dirty="0"/>
              <a:t>Justice</a:t>
            </a:r>
          </a:p>
          <a:p>
            <a:r>
              <a:rPr lang="en-US" altLang="en-US" dirty="0"/>
              <a:t>I see [HECS] as promoting access to education...”</a:t>
            </a:r>
          </a:p>
        </p:txBody>
      </p:sp>
      <p:sp>
        <p:nvSpPr>
          <p:cNvPr id="9221" name="Rectangle 3">
            <a:extLst>
              <a:ext uri="{FF2B5EF4-FFF2-40B4-BE49-F238E27FC236}">
                <a16:creationId xmlns:a16="http://schemas.microsoft.com/office/drawing/2014/main" id="{238F2247-3653-AB4F-87DB-960A85987F71}"/>
              </a:ext>
            </a:extLst>
          </p:cNvPr>
          <p:cNvSpPr>
            <a:spLocks noChangeArrowheads="1"/>
          </p:cNvSpPr>
          <p:nvPr/>
        </p:nvSpPr>
        <p:spPr bwMode="auto">
          <a:xfrm>
            <a:off x="6762875" y="1628800"/>
            <a:ext cx="248964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b="1" dirty="0"/>
              <a:t>No Justice </a:t>
            </a:r>
          </a:p>
          <a:p>
            <a:r>
              <a:rPr lang="en-US" altLang="en-US" dirty="0"/>
              <a:t>“it is very unfair that the HECS threshold is lower than average weekly earnings.”</a:t>
            </a:r>
          </a:p>
        </p:txBody>
      </p:sp>
      <p:sp>
        <p:nvSpPr>
          <p:cNvPr id="9222" name="Rectangle 5">
            <a:extLst>
              <a:ext uri="{FF2B5EF4-FFF2-40B4-BE49-F238E27FC236}">
                <a16:creationId xmlns:a16="http://schemas.microsoft.com/office/drawing/2014/main" id="{3AB0A708-D705-AE47-90B9-2C62B5B37607}"/>
              </a:ext>
            </a:extLst>
          </p:cNvPr>
          <p:cNvSpPr>
            <a:spLocks noChangeArrowheads="1"/>
          </p:cNvSpPr>
          <p:nvPr/>
        </p:nvSpPr>
        <p:spPr bwMode="auto">
          <a:xfrm>
            <a:off x="35496" y="3106128"/>
            <a:ext cx="219075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b="1" dirty="0"/>
              <a:t>Benefits</a:t>
            </a:r>
          </a:p>
          <a:p>
            <a:r>
              <a:rPr lang="en-US" altLang="en-US" dirty="0"/>
              <a:t>“Ensure that HECS remains as it was the only way I could afford to attend university.”</a:t>
            </a:r>
          </a:p>
        </p:txBody>
      </p:sp>
      <p:sp>
        <p:nvSpPr>
          <p:cNvPr id="9223" name="Rectangle 6">
            <a:extLst>
              <a:ext uri="{FF2B5EF4-FFF2-40B4-BE49-F238E27FC236}">
                <a16:creationId xmlns:a16="http://schemas.microsoft.com/office/drawing/2014/main" id="{F8B0099C-9602-2848-B994-80E26312FB27}"/>
              </a:ext>
            </a:extLst>
          </p:cNvPr>
          <p:cNvSpPr>
            <a:spLocks noChangeArrowheads="1"/>
          </p:cNvSpPr>
          <p:nvPr/>
        </p:nvSpPr>
        <p:spPr bwMode="auto">
          <a:xfrm>
            <a:off x="6819106" y="3170942"/>
            <a:ext cx="2267768"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b="1" dirty="0"/>
              <a:t>No benefits</a:t>
            </a:r>
          </a:p>
          <a:p>
            <a:r>
              <a:rPr lang="en-US" altLang="en-US" dirty="0"/>
              <a:t>“very second rate compared to the amount it costs to get a degree”</a:t>
            </a:r>
          </a:p>
        </p:txBody>
      </p:sp>
      <p:sp>
        <p:nvSpPr>
          <p:cNvPr id="9224" name="Rectangle 13">
            <a:extLst>
              <a:ext uri="{FF2B5EF4-FFF2-40B4-BE49-F238E27FC236}">
                <a16:creationId xmlns:a16="http://schemas.microsoft.com/office/drawing/2014/main" id="{130FDE62-E112-F34A-A92C-6FFED18AF684}"/>
              </a:ext>
            </a:extLst>
          </p:cNvPr>
          <p:cNvSpPr>
            <a:spLocks noChangeArrowheads="1"/>
          </p:cNvSpPr>
          <p:nvPr/>
        </p:nvSpPr>
        <p:spPr bwMode="auto">
          <a:xfrm>
            <a:off x="57125" y="4860316"/>
            <a:ext cx="2327275"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b="1" dirty="0"/>
              <a:t>Obligation</a:t>
            </a:r>
          </a:p>
          <a:p>
            <a:r>
              <a:rPr lang="en-US" altLang="en-US" dirty="0"/>
              <a:t>“I feel you should pay for something that you derive benefit from. In other words, user pays.”</a:t>
            </a:r>
          </a:p>
        </p:txBody>
      </p:sp>
      <p:sp>
        <p:nvSpPr>
          <p:cNvPr id="10" name="Title 1">
            <a:extLst>
              <a:ext uri="{FF2B5EF4-FFF2-40B4-BE49-F238E27FC236}">
                <a16:creationId xmlns:a16="http://schemas.microsoft.com/office/drawing/2014/main" id="{6CDE6803-0018-584F-A60A-E4C229221108}"/>
              </a:ext>
            </a:extLst>
          </p:cNvPr>
          <p:cNvSpPr txBox="1">
            <a:spLocks/>
          </p:cNvSpPr>
          <p:nvPr/>
        </p:nvSpPr>
        <p:spPr bwMode="auto">
          <a:xfrm>
            <a:off x="2771800" y="696677"/>
            <a:ext cx="4909815" cy="1143000"/>
          </a:xfrm>
          <a:prstGeom prst="rect">
            <a:avLst/>
          </a:prstGeom>
          <a:noFill/>
          <a:ln w="9525">
            <a:noFill/>
            <a:miter lim="800000"/>
            <a:headEnd/>
            <a:tailEnd/>
          </a:ln>
        </p:spPr>
        <p:txBody>
          <a:bodyPr anchor="ctr"/>
          <a:lstStyle/>
          <a:p>
            <a:pPr>
              <a:defRPr/>
            </a:pPr>
            <a:r>
              <a:rPr lang="en-US" sz="3600" kern="0" dirty="0">
                <a:solidFill>
                  <a:srgbClr val="527688"/>
                </a:solidFill>
                <a:latin typeface="+mj-lt"/>
                <a:cs typeface="+mj-cs"/>
              </a:rPr>
              <a:t>Example: HECS</a:t>
            </a:r>
            <a:endParaRPr lang="en-US" sz="3600" kern="0" dirty="0">
              <a:solidFill>
                <a:srgbClr val="527688"/>
              </a:solidFill>
              <a:latin typeface="+mj-lt"/>
              <a:ea typeface="Arial" pitchFamily="-65" charset="0"/>
              <a:cs typeface="+mj-cs"/>
            </a:endParaRPr>
          </a:p>
        </p:txBody>
      </p:sp>
      <p:sp>
        <p:nvSpPr>
          <p:cNvPr id="11" name="Text Box 6">
            <a:extLst>
              <a:ext uri="{FF2B5EF4-FFF2-40B4-BE49-F238E27FC236}">
                <a16:creationId xmlns:a16="http://schemas.microsoft.com/office/drawing/2014/main" id="{3EEA9ED7-443F-1240-A625-648E2EAD6C0B}"/>
              </a:ext>
            </a:extLst>
          </p:cNvPr>
          <p:cNvSpPr txBox="1">
            <a:spLocks noChangeArrowheads="1"/>
          </p:cNvSpPr>
          <p:nvPr/>
        </p:nvSpPr>
        <p:spPr bwMode="auto">
          <a:xfrm>
            <a:off x="0" y="6561138"/>
            <a:ext cx="8623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AU" altLang="en-US" sz="1200" dirty="0">
                <a:solidFill>
                  <a:srgbClr val="FFFFFF"/>
                </a:solidFill>
              </a:rPr>
              <a:t>Braithwaite, Valerie (2009) ‘Tax evasion’ In M. </a:t>
            </a:r>
            <a:r>
              <a:rPr lang="en-AU" altLang="en-US" sz="1200" dirty="0" err="1">
                <a:solidFill>
                  <a:srgbClr val="FFFFFF"/>
                </a:solidFill>
              </a:rPr>
              <a:t>Tonry</a:t>
            </a:r>
            <a:r>
              <a:rPr lang="en-AU" altLang="en-US" sz="1200" dirty="0">
                <a:solidFill>
                  <a:srgbClr val="FFFFFF"/>
                </a:solidFill>
              </a:rPr>
              <a:t>, </a:t>
            </a:r>
            <a:r>
              <a:rPr lang="en-US" altLang="en-US" sz="1200" i="1" dirty="0">
                <a:solidFill>
                  <a:srgbClr val="FFFFFF"/>
                </a:solidFill>
              </a:rPr>
              <a:t>Handbook on Crime and Public Policy</a:t>
            </a:r>
            <a:r>
              <a:rPr lang="en-US" altLang="en-US" sz="1200" dirty="0">
                <a:solidFill>
                  <a:srgbClr val="FFFFFF"/>
                </a:solidFill>
              </a:rPr>
              <a:t> Oxford: Oxford University Press</a:t>
            </a:r>
            <a:endParaRPr lang="en-AU" altLang="en-US" sz="12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2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p:bldP spid="9220" grpId="0"/>
      <p:bldP spid="9221" grpId="0"/>
      <p:bldP spid="9222" grpId="0"/>
      <p:bldP spid="9223" grpId="0"/>
      <p:bldP spid="92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wheel5e">
            <a:extLst>
              <a:ext uri="{FF2B5EF4-FFF2-40B4-BE49-F238E27FC236}">
                <a16:creationId xmlns:a16="http://schemas.microsoft.com/office/drawing/2014/main" id="{DC102165-B711-3B49-AD06-99FED25192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4683" y="2204864"/>
            <a:ext cx="4494213" cy="440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1">
            <a:extLst>
              <a:ext uri="{FF2B5EF4-FFF2-40B4-BE49-F238E27FC236}">
                <a16:creationId xmlns:a16="http://schemas.microsoft.com/office/drawing/2014/main" id="{06D8062C-C26C-9D41-93A9-5EDCE07EC694}"/>
              </a:ext>
            </a:extLst>
          </p:cNvPr>
          <p:cNvSpPr>
            <a:spLocks noChangeArrowheads="1"/>
          </p:cNvSpPr>
          <p:nvPr/>
        </p:nvSpPr>
        <p:spPr bwMode="auto">
          <a:xfrm>
            <a:off x="6447775" y="5204228"/>
            <a:ext cx="23717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r>
              <a:rPr lang="en-US" altLang="en-US" b="1" dirty="0"/>
              <a:t>No obligation</a:t>
            </a:r>
          </a:p>
        </p:txBody>
      </p:sp>
      <p:sp>
        <p:nvSpPr>
          <p:cNvPr id="11268" name="Rectangle 2">
            <a:extLst>
              <a:ext uri="{FF2B5EF4-FFF2-40B4-BE49-F238E27FC236}">
                <a16:creationId xmlns:a16="http://schemas.microsoft.com/office/drawing/2014/main" id="{80D67173-A6F8-0649-8127-AA033260F362}"/>
              </a:ext>
            </a:extLst>
          </p:cNvPr>
          <p:cNvSpPr>
            <a:spLocks noChangeArrowheads="1"/>
          </p:cNvSpPr>
          <p:nvPr/>
        </p:nvSpPr>
        <p:spPr bwMode="auto">
          <a:xfrm>
            <a:off x="374004" y="2383509"/>
            <a:ext cx="21097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b="1" dirty="0"/>
              <a:t>Justice</a:t>
            </a:r>
          </a:p>
        </p:txBody>
      </p:sp>
      <p:sp>
        <p:nvSpPr>
          <p:cNvPr id="11269" name="Rectangle 3">
            <a:extLst>
              <a:ext uri="{FF2B5EF4-FFF2-40B4-BE49-F238E27FC236}">
                <a16:creationId xmlns:a16="http://schemas.microsoft.com/office/drawing/2014/main" id="{DFDC4B05-0B0E-8D4B-9588-86F6176130A8}"/>
              </a:ext>
            </a:extLst>
          </p:cNvPr>
          <p:cNvSpPr>
            <a:spLocks noChangeArrowheads="1"/>
          </p:cNvSpPr>
          <p:nvPr/>
        </p:nvSpPr>
        <p:spPr bwMode="auto">
          <a:xfrm>
            <a:off x="6670896" y="2383509"/>
            <a:ext cx="2159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r>
              <a:rPr lang="en-US" altLang="en-US" b="1" dirty="0"/>
              <a:t>No Justice </a:t>
            </a:r>
          </a:p>
        </p:txBody>
      </p:sp>
      <p:sp>
        <p:nvSpPr>
          <p:cNvPr id="11270" name="Rectangle 5">
            <a:extLst>
              <a:ext uri="{FF2B5EF4-FFF2-40B4-BE49-F238E27FC236}">
                <a16:creationId xmlns:a16="http://schemas.microsoft.com/office/drawing/2014/main" id="{FDA53807-B496-914F-B14D-5ADA3AC1D36E}"/>
              </a:ext>
            </a:extLst>
          </p:cNvPr>
          <p:cNvSpPr>
            <a:spLocks noChangeArrowheads="1"/>
          </p:cNvSpPr>
          <p:nvPr/>
        </p:nvSpPr>
        <p:spPr bwMode="auto">
          <a:xfrm>
            <a:off x="315914" y="3796692"/>
            <a:ext cx="21907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b="1" dirty="0"/>
              <a:t>Benefits</a:t>
            </a:r>
          </a:p>
        </p:txBody>
      </p:sp>
      <p:sp>
        <p:nvSpPr>
          <p:cNvPr id="11271" name="Rectangle 6">
            <a:extLst>
              <a:ext uri="{FF2B5EF4-FFF2-40B4-BE49-F238E27FC236}">
                <a16:creationId xmlns:a16="http://schemas.microsoft.com/office/drawing/2014/main" id="{3BFD331A-8A02-A445-A033-6149EF1FADCF}"/>
              </a:ext>
            </a:extLst>
          </p:cNvPr>
          <p:cNvSpPr>
            <a:spLocks noChangeArrowheads="1"/>
          </p:cNvSpPr>
          <p:nvPr/>
        </p:nvSpPr>
        <p:spPr bwMode="auto">
          <a:xfrm>
            <a:off x="6719886" y="3796692"/>
            <a:ext cx="2108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r>
              <a:rPr lang="en-US" altLang="en-US" b="1" dirty="0"/>
              <a:t>No benefits</a:t>
            </a:r>
          </a:p>
        </p:txBody>
      </p:sp>
      <p:sp>
        <p:nvSpPr>
          <p:cNvPr id="11272" name="Rectangle 13">
            <a:extLst>
              <a:ext uri="{FF2B5EF4-FFF2-40B4-BE49-F238E27FC236}">
                <a16:creationId xmlns:a16="http://schemas.microsoft.com/office/drawing/2014/main" id="{67392783-5781-7243-A436-A34642B4ABAE}"/>
              </a:ext>
            </a:extLst>
          </p:cNvPr>
          <p:cNvSpPr>
            <a:spLocks noChangeArrowheads="1"/>
          </p:cNvSpPr>
          <p:nvPr/>
        </p:nvSpPr>
        <p:spPr bwMode="auto">
          <a:xfrm>
            <a:off x="374004" y="5204529"/>
            <a:ext cx="2327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b="1" dirty="0"/>
              <a:t>Obligation</a:t>
            </a:r>
          </a:p>
        </p:txBody>
      </p:sp>
      <p:sp>
        <p:nvSpPr>
          <p:cNvPr id="9" name="Title 1">
            <a:extLst>
              <a:ext uri="{FF2B5EF4-FFF2-40B4-BE49-F238E27FC236}">
                <a16:creationId xmlns:a16="http://schemas.microsoft.com/office/drawing/2014/main" id="{A6D3BEE4-B5EB-8B44-BD20-2DA72990C51E}"/>
              </a:ext>
            </a:extLst>
          </p:cNvPr>
          <p:cNvSpPr txBox="1">
            <a:spLocks/>
          </p:cNvSpPr>
          <p:nvPr/>
        </p:nvSpPr>
        <p:spPr bwMode="auto">
          <a:xfrm>
            <a:off x="2233038" y="971495"/>
            <a:ext cx="5400599" cy="1143000"/>
          </a:xfrm>
          <a:prstGeom prst="rect">
            <a:avLst/>
          </a:prstGeom>
          <a:noFill/>
          <a:ln w="9525">
            <a:noFill/>
            <a:miter lim="800000"/>
            <a:headEnd/>
            <a:tailEnd/>
          </a:ln>
        </p:spPr>
        <p:txBody>
          <a:bodyPr anchor="ctr"/>
          <a:lstStyle/>
          <a:p>
            <a:pPr>
              <a:defRPr/>
            </a:pPr>
            <a:r>
              <a:rPr lang="en-US" sz="3600" kern="0" dirty="0">
                <a:solidFill>
                  <a:srgbClr val="527688"/>
                </a:solidFill>
                <a:latin typeface="+mj-lt"/>
                <a:cs typeface="+mj-cs"/>
              </a:rPr>
              <a:t>ARPANSA examples?</a:t>
            </a:r>
            <a:endParaRPr lang="en-US" sz="3600" kern="0" dirty="0">
              <a:solidFill>
                <a:srgbClr val="527688"/>
              </a:solidFill>
              <a:latin typeface="+mj-lt"/>
              <a:ea typeface="Arial" pitchFamily="-65" charset="0"/>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325D6A8C-9951-8B4F-8D25-749032DA8DDB}"/>
              </a:ext>
            </a:extLst>
          </p:cNvPr>
          <p:cNvSpPr>
            <a:spLocks noGrp="1"/>
          </p:cNvSpPr>
          <p:nvPr>
            <p:ph type="title"/>
          </p:nvPr>
        </p:nvSpPr>
        <p:spPr/>
        <p:txBody>
          <a:bodyPr/>
          <a:lstStyle/>
          <a:p>
            <a:r>
              <a:rPr lang="en-US" altLang="en-US"/>
              <a:t>Motivational Postures</a:t>
            </a:r>
          </a:p>
        </p:txBody>
      </p:sp>
      <p:sp>
        <p:nvSpPr>
          <p:cNvPr id="13315" name="Content Placeholder 2">
            <a:extLst>
              <a:ext uri="{FF2B5EF4-FFF2-40B4-BE49-F238E27FC236}">
                <a16:creationId xmlns:a16="http://schemas.microsoft.com/office/drawing/2014/main" id="{DDBE4EB7-A553-364B-B7DF-858F0E12DC90}"/>
              </a:ext>
            </a:extLst>
          </p:cNvPr>
          <p:cNvSpPr>
            <a:spLocks noGrp="1"/>
          </p:cNvSpPr>
          <p:nvPr>
            <p:ph idx="1"/>
          </p:nvPr>
        </p:nvSpPr>
        <p:spPr/>
        <p:txBody>
          <a:bodyPr/>
          <a:lstStyle/>
          <a:p>
            <a:r>
              <a:rPr lang="en-US" altLang="en-US" dirty="0"/>
              <a:t>Are sets of beliefs and attitudes that sum up how individuals feel about and wish to position themselves in relation to authority. </a:t>
            </a:r>
            <a:br>
              <a:rPr lang="en-US" altLang="en-US" dirty="0"/>
            </a:br>
            <a:endParaRPr lang="en-US" altLang="en-US" dirty="0"/>
          </a:p>
          <a:p>
            <a:r>
              <a:rPr lang="en-US" altLang="en-US" dirty="0"/>
              <a:t>Motivational postures send social signals or messages to the authority about how that authority is regarded. </a:t>
            </a:r>
          </a:p>
          <a:p>
            <a:endParaRPr lang="en-US" altLang="en-US" dirty="0"/>
          </a:p>
        </p:txBody>
      </p:sp>
      <p:sp>
        <p:nvSpPr>
          <p:cNvPr id="2" name="Rectangle 1">
            <a:extLst>
              <a:ext uri="{FF2B5EF4-FFF2-40B4-BE49-F238E27FC236}">
                <a16:creationId xmlns:a16="http://schemas.microsoft.com/office/drawing/2014/main" id="{7575873F-1D7A-814E-B2E9-84468AECEB35}"/>
              </a:ext>
            </a:extLst>
          </p:cNvPr>
          <p:cNvSpPr/>
          <p:nvPr/>
        </p:nvSpPr>
        <p:spPr>
          <a:xfrm>
            <a:off x="0" y="6534834"/>
            <a:ext cx="9144000" cy="646331"/>
          </a:xfrm>
          <a:prstGeom prst="rect">
            <a:avLst/>
          </a:prstGeom>
        </p:spPr>
        <p:txBody>
          <a:bodyPr wrap="square">
            <a:spAutoFit/>
          </a:bodyPr>
          <a:lstStyle/>
          <a:p>
            <a:r>
              <a:rPr lang="en-AU" dirty="0">
                <a:latin typeface="AGaramondPro"/>
              </a:rPr>
              <a:t>Braithwaite, Valerie. 2009. </a:t>
            </a:r>
            <a:r>
              <a:rPr lang="en-AU" i="1" dirty="0">
                <a:latin typeface="AGaramondPro"/>
              </a:rPr>
              <a:t>Defiance in Taxation and Governance</a:t>
            </a:r>
            <a:r>
              <a:rPr lang="en-AU" dirty="0">
                <a:latin typeface="AGaramondPro"/>
              </a:rPr>
              <a:t>. Cheltenham, UK: Edward Elgar. . </a:t>
            </a:r>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B65C-8EC1-E247-8E6E-262C044DD164}"/>
              </a:ext>
            </a:extLst>
          </p:cNvPr>
          <p:cNvSpPr>
            <a:spLocks noGrp="1"/>
          </p:cNvSpPr>
          <p:nvPr>
            <p:ph type="title"/>
          </p:nvPr>
        </p:nvSpPr>
        <p:spPr>
          <a:xfrm>
            <a:off x="468313" y="881545"/>
            <a:ext cx="6335935" cy="603239"/>
          </a:xfrm>
        </p:spPr>
        <p:txBody>
          <a:bodyPr/>
          <a:lstStyle/>
          <a:p>
            <a:r>
              <a:rPr lang="en-US" dirty="0"/>
              <a:t>Motivational postures</a:t>
            </a:r>
          </a:p>
        </p:txBody>
      </p:sp>
      <p:sp>
        <p:nvSpPr>
          <p:cNvPr id="4" name="Slide Number Placeholder 3">
            <a:extLst>
              <a:ext uri="{FF2B5EF4-FFF2-40B4-BE49-F238E27FC236}">
                <a16:creationId xmlns:a16="http://schemas.microsoft.com/office/drawing/2014/main" id="{2EB4700B-322C-BC45-ACD4-885F42F37DF5}"/>
              </a:ext>
            </a:extLst>
          </p:cNvPr>
          <p:cNvSpPr>
            <a:spLocks noGrp="1"/>
          </p:cNvSpPr>
          <p:nvPr>
            <p:ph type="sldNum" sz="quarter" idx="12"/>
          </p:nvPr>
        </p:nvSpPr>
        <p:spPr/>
        <p:txBody>
          <a:bodyPr/>
          <a:lstStyle/>
          <a:p>
            <a:pPr>
              <a:defRPr/>
            </a:pPr>
            <a:fld id="{18B4B23D-CB07-E64C-80B1-FA28B02D551F}" type="slidenum">
              <a:rPr lang="en-AU" altLang="en-US" smtClean="0"/>
              <a:pPr>
                <a:defRPr/>
              </a:pPr>
              <a:t>7</a:t>
            </a:fld>
            <a:endParaRPr lang="en-AU" altLang="en-US"/>
          </a:p>
        </p:txBody>
      </p:sp>
      <p:pic>
        <p:nvPicPr>
          <p:cNvPr id="15" name="Picture 14">
            <a:extLst>
              <a:ext uri="{FF2B5EF4-FFF2-40B4-BE49-F238E27FC236}">
                <a16:creationId xmlns:a16="http://schemas.microsoft.com/office/drawing/2014/main" id="{1DD3502D-A57C-384A-9157-D5FD92545929}"/>
              </a:ext>
            </a:extLst>
          </p:cNvPr>
          <p:cNvPicPr>
            <a:picLocks noChangeAspect="1"/>
          </p:cNvPicPr>
          <p:nvPr/>
        </p:nvPicPr>
        <p:blipFill rotWithShape="1">
          <a:blip r:embed="rId3"/>
          <a:srcRect b="8854"/>
          <a:stretch/>
        </p:blipFill>
        <p:spPr>
          <a:xfrm>
            <a:off x="3927173" y="3801865"/>
            <a:ext cx="1872208" cy="1808190"/>
          </a:xfrm>
          <a:prstGeom prst="rect">
            <a:avLst/>
          </a:prstGeom>
        </p:spPr>
      </p:pic>
      <p:pic>
        <p:nvPicPr>
          <p:cNvPr id="17" name="Picture 16">
            <a:extLst>
              <a:ext uri="{FF2B5EF4-FFF2-40B4-BE49-F238E27FC236}">
                <a16:creationId xmlns:a16="http://schemas.microsoft.com/office/drawing/2014/main" id="{FE0C06A4-C3B8-024C-B3F5-C0C47130589D}"/>
              </a:ext>
            </a:extLst>
          </p:cNvPr>
          <p:cNvPicPr>
            <a:picLocks noChangeAspect="1"/>
          </p:cNvPicPr>
          <p:nvPr/>
        </p:nvPicPr>
        <p:blipFill>
          <a:blip r:embed="rId4"/>
          <a:stretch>
            <a:fillRect/>
          </a:stretch>
        </p:blipFill>
        <p:spPr>
          <a:xfrm>
            <a:off x="6744752" y="4029366"/>
            <a:ext cx="1353187" cy="1353187"/>
          </a:xfrm>
          <a:prstGeom prst="rect">
            <a:avLst/>
          </a:prstGeom>
        </p:spPr>
      </p:pic>
      <p:pic>
        <p:nvPicPr>
          <p:cNvPr id="19" name="Picture 18">
            <a:extLst>
              <a:ext uri="{FF2B5EF4-FFF2-40B4-BE49-F238E27FC236}">
                <a16:creationId xmlns:a16="http://schemas.microsoft.com/office/drawing/2014/main" id="{95C6C7D4-EA55-964B-A861-1C9450D2AE75}"/>
              </a:ext>
            </a:extLst>
          </p:cNvPr>
          <p:cNvPicPr>
            <a:picLocks noChangeAspect="1"/>
          </p:cNvPicPr>
          <p:nvPr/>
        </p:nvPicPr>
        <p:blipFill>
          <a:blip r:embed="rId5"/>
          <a:stretch>
            <a:fillRect/>
          </a:stretch>
        </p:blipFill>
        <p:spPr>
          <a:xfrm>
            <a:off x="1970385" y="4111858"/>
            <a:ext cx="1353187" cy="1353187"/>
          </a:xfrm>
          <a:prstGeom prst="rect">
            <a:avLst/>
          </a:prstGeom>
        </p:spPr>
      </p:pic>
      <p:pic>
        <p:nvPicPr>
          <p:cNvPr id="21" name="Picture 20">
            <a:extLst>
              <a:ext uri="{FF2B5EF4-FFF2-40B4-BE49-F238E27FC236}">
                <a16:creationId xmlns:a16="http://schemas.microsoft.com/office/drawing/2014/main" id="{26BF89E0-0EA5-8E45-B295-85040F8B56DE}"/>
              </a:ext>
            </a:extLst>
          </p:cNvPr>
          <p:cNvPicPr>
            <a:picLocks noChangeAspect="1"/>
          </p:cNvPicPr>
          <p:nvPr/>
        </p:nvPicPr>
        <p:blipFill rotWithShape="1">
          <a:blip r:embed="rId6"/>
          <a:srcRect b="33425"/>
          <a:stretch/>
        </p:blipFill>
        <p:spPr>
          <a:xfrm>
            <a:off x="4574852" y="1655383"/>
            <a:ext cx="1481475" cy="1424061"/>
          </a:xfrm>
          <a:prstGeom prst="rect">
            <a:avLst/>
          </a:prstGeom>
        </p:spPr>
      </p:pic>
      <p:pic>
        <p:nvPicPr>
          <p:cNvPr id="23" name="Picture 22">
            <a:extLst>
              <a:ext uri="{FF2B5EF4-FFF2-40B4-BE49-F238E27FC236}">
                <a16:creationId xmlns:a16="http://schemas.microsoft.com/office/drawing/2014/main" id="{B51FD437-4EF9-BF48-8F25-169BA4CBC22C}"/>
              </a:ext>
            </a:extLst>
          </p:cNvPr>
          <p:cNvPicPr>
            <a:picLocks noChangeAspect="1"/>
          </p:cNvPicPr>
          <p:nvPr/>
        </p:nvPicPr>
        <p:blipFill>
          <a:blip r:embed="rId7"/>
          <a:stretch>
            <a:fillRect/>
          </a:stretch>
        </p:blipFill>
        <p:spPr>
          <a:xfrm>
            <a:off x="1880858" y="1655383"/>
            <a:ext cx="1489362" cy="1489362"/>
          </a:xfrm>
          <a:prstGeom prst="rect">
            <a:avLst/>
          </a:prstGeom>
        </p:spPr>
      </p:pic>
      <p:sp>
        <p:nvSpPr>
          <p:cNvPr id="25" name="TextBox 24">
            <a:extLst>
              <a:ext uri="{FF2B5EF4-FFF2-40B4-BE49-F238E27FC236}">
                <a16:creationId xmlns:a16="http://schemas.microsoft.com/office/drawing/2014/main" id="{8F764647-4543-5045-AD02-0DAC5C2985A4}"/>
              </a:ext>
            </a:extLst>
          </p:cNvPr>
          <p:cNvSpPr txBox="1"/>
          <p:nvPr/>
        </p:nvSpPr>
        <p:spPr>
          <a:xfrm>
            <a:off x="289397" y="2215398"/>
            <a:ext cx="1313180" cy="369332"/>
          </a:xfrm>
          <a:prstGeom prst="rect">
            <a:avLst/>
          </a:prstGeom>
          <a:noFill/>
        </p:spPr>
        <p:txBody>
          <a:bodyPr wrap="none" rtlCol="0">
            <a:spAutoFit/>
          </a:bodyPr>
          <a:lstStyle/>
          <a:p>
            <a:r>
              <a:rPr lang="en-US" b="1" dirty="0"/>
              <a:t>Compliant</a:t>
            </a:r>
          </a:p>
        </p:txBody>
      </p:sp>
      <p:sp>
        <p:nvSpPr>
          <p:cNvPr id="26" name="TextBox 25">
            <a:extLst>
              <a:ext uri="{FF2B5EF4-FFF2-40B4-BE49-F238E27FC236}">
                <a16:creationId xmlns:a16="http://schemas.microsoft.com/office/drawing/2014/main" id="{3995E9A6-4F19-0A41-A707-B856D2F99151}"/>
              </a:ext>
            </a:extLst>
          </p:cNvPr>
          <p:cNvSpPr txBox="1"/>
          <p:nvPr/>
        </p:nvSpPr>
        <p:spPr>
          <a:xfrm>
            <a:off x="1750940" y="3168820"/>
            <a:ext cx="1749197" cy="369332"/>
          </a:xfrm>
          <a:prstGeom prst="rect">
            <a:avLst/>
          </a:prstGeom>
          <a:noFill/>
        </p:spPr>
        <p:txBody>
          <a:bodyPr wrap="none" rtlCol="0">
            <a:spAutoFit/>
          </a:bodyPr>
          <a:lstStyle/>
          <a:p>
            <a:r>
              <a:rPr lang="en-US" dirty="0"/>
              <a:t>1. Commitment</a:t>
            </a:r>
          </a:p>
        </p:txBody>
      </p:sp>
      <p:sp>
        <p:nvSpPr>
          <p:cNvPr id="27" name="TextBox 26">
            <a:extLst>
              <a:ext uri="{FF2B5EF4-FFF2-40B4-BE49-F238E27FC236}">
                <a16:creationId xmlns:a16="http://schemas.microsoft.com/office/drawing/2014/main" id="{7C7925D8-FE18-6E44-94D4-D9627A4FDE4B}"/>
              </a:ext>
            </a:extLst>
          </p:cNvPr>
          <p:cNvSpPr txBox="1"/>
          <p:nvPr/>
        </p:nvSpPr>
        <p:spPr>
          <a:xfrm>
            <a:off x="4139952" y="3168820"/>
            <a:ext cx="1659429" cy="369332"/>
          </a:xfrm>
          <a:prstGeom prst="rect">
            <a:avLst/>
          </a:prstGeom>
          <a:noFill/>
        </p:spPr>
        <p:txBody>
          <a:bodyPr wrap="none" rtlCol="0">
            <a:spAutoFit/>
          </a:bodyPr>
          <a:lstStyle/>
          <a:p>
            <a:r>
              <a:rPr lang="en-US" dirty="0"/>
              <a:t>2. Capitulation</a:t>
            </a:r>
          </a:p>
        </p:txBody>
      </p:sp>
      <p:sp>
        <p:nvSpPr>
          <p:cNvPr id="28" name="TextBox 27">
            <a:extLst>
              <a:ext uri="{FF2B5EF4-FFF2-40B4-BE49-F238E27FC236}">
                <a16:creationId xmlns:a16="http://schemas.microsoft.com/office/drawing/2014/main" id="{EA0CE7A9-6C62-D64A-8964-116B7B073E84}"/>
              </a:ext>
            </a:extLst>
          </p:cNvPr>
          <p:cNvSpPr txBox="1"/>
          <p:nvPr/>
        </p:nvSpPr>
        <p:spPr>
          <a:xfrm>
            <a:off x="332112" y="4603786"/>
            <a:ext cx="966931" cy="369332"/>
          </a:xfrm>
          <a:prstGeom prst="rect">
            <a:avLst/>
          </a:prstGeom>
          <a:noFill/>
        </p:spPr>
        <p:txBody>
          <a:bodyPr wrap="none" rtlCol="0">
            <a:spAutoFit/>
          </a:bodyPr>
          <a:lstStyle/>
          <a:p>
            <a:r>
              <a:rPr lang="en-US" b="1" dirty="0"/>
              <a:t>Defiant</a:t>
            </a:r>
          </a:p>
        </p:txBody>
      </p:sp>
      <p:sp>
        <p:nvSpPr>
          <p:cNvPr id="29" name="TextBox 28">
            <a:extLst>
              <a:ext uri="{FF2B5EF4-FFF2-40B4-BE49-F238E27FC236}">
                <a16:creationId xmlns:a16="http://schemas.microsoft.com/office/drawing/2014/main" id="{654349A4-08F5-DC45-8F93-5283713C156D}"/>
              </a:ext>
            </a:extLst>
          </p:cNvPr>
          <p:cNvSpPr txBox="1"/>
          <p:nvPr/>
        </p:nvSpPr>
        <p:spPr>
          <a:xfrm>
            <a:off x="1880858" y="5466113"/>
            <a:ext cx="1582484" cy="369332"/>
          </a:xfrm>
          <a:prstGeom prst="rect">
            <a:avLst/>
          </a:prstGeom>
          <a:noFill/>
        </p:spPr>
        <p:txBody>
          <a:bodyPr wrap="none" rtlCol="0">
            <a:spAutoFit/>
          </a:bodyPr>
          <a:lstStyle/>
          <a:p>
            <a:r>
              <a:rPr lang="en-US" dirty="0"/>
              <a:t>3. Resistance</a:t>
            </a:r>
          </a:p>
        </p:txBody>
      </p:sp>
      <p:sp>
        <p:nvSpPr>
          <p:cNvPr id="30" name="TextBox 29">
            <a:extLst>
              <a:ext uri="{FF2B5EF4-FFF2-40B4-BE49-F238E27FC236}">
                <a16:creationId xmlns:a16="http://schemas.microsoft.com/office/drawing/2014/main" id="{61AFE005-8EE3-394D-8DE7-D53A73D05BF9}"/>
              </a:ext>
            </a:extLst>
          </p:cNvPr>
          <p:cNvSpPr txBox="1"/>
          <p:nvPr/>
        </p:nvSpPr>
        <p:spPr>
          <a:xfrm>
            <a:off x="3983355" y="5465045"/>
            <a:ext cx="2056973" cy="369332"/>
          </a:xfrm>
          <a:prstGeom prst="rect">
            <a:avLst/>
          </a:prstGeom>
          <a:noFill/>
        </p:spPr>
        <p:txBody>
          <a:bodyPr wrap="none" rtlCol="0">
            <a:spAutoFit/>
          </a:bodyPr>
          <a:lstStyle/>
          <a:p>
            <a:r>
              <a:rPr lang="en-US" dirty="0"/>
              <a:t>4. Disengagement</a:t>
            </a:r>
          </a:p>
        </p:txBody>
      </p:sp>
      <p:sp>
        <p:nvSpPr>
          <p:cNvPr id="31" name="TextBox 30">
            <a:extLst>
              <a:ext uri="{FF2B5EF4-FFF2-40B4-BE49-F238E27FC236}">
                <a16:creationId xmlns:a16="http://schemas.microsoft.com/office/drawing/2014/main" id="{56C78D5D-5942-A347-9697-B1B7A6917A49}"/>
              </a:ext>
            </a:extLst>
          </p:cNvPr>
          <p:cNvSpPr txBox="1"/>
          <p:nvPr/>
        </p:nvSpPr>
        <p:spPr>
          <a:xfrm>
            <a:off x="6395838" y="5465045"/>
            <a:ext cx="1877437" cy="369332"/>
          </a:xfrm>
          <a:prstGeom prst="rect">
            <a:avLst/>
          </a:prstGeom>
          <a:noFill/>
        </p:spPr>
        <p:txBody>
          <a:bodyPr wrap="none" rtlCol="0">
            <a:spAutoFit/>
          </a:bodyPr>
          <a:lstStyle/>
          <a:p>
            <a:r>
              <a:rPr lang="en-US" dirty="0"/>
              <a:t>5. Game-playing</a:t>
            </a:r>
          </a:p>
        </p:txBody>
      </p:sp>
      <p:sp>
        <p:nvSpPr>
          <p:cNvPr id="16" name="Rectangle 15">
            <a:extLst>
              <a:ext uri="{FF2B5EF4-FFF2-40B4-BE49-F238E27FC236}">
                <a16:creationId xmlns:a16="http://schemas.microsoft.com/office/drawing/2014/main" id="{E50E51FA-FAC8-9441-BAD8-4F551850FC79}"/>
              </a:ext>
            </a:extLst>
          </p:cNvPr>
          <p:cNvSpPr/>
          <p:nvPr/>
        </p:nvSpPr>
        <p:spPr>
          <a:xfrm>
            <a:off x="0" y="6534834"/>
            <a:ext cx="9144000" cy="646331"/>
          </a:xfrm>
          <a:prstGeom prst="rect">
            <a:avLst/>
          </a:prstGeom>
        </p:spPr>
        <p:txBody>
          <a:bodyPr wrap="square">
            <a:spAutoFit/>
          </a:bodyPr>
          <a:lstStyle/>
          <a:p>
            <a:r>
              <a:rPr lang="en-AU" dirty="0">
                <a:latin typeface="AGaramondPro"/>
              </a:rPr>
              <a:t>Braithwaite, Valerie. 2009. </a:t>
            </a:r>
            <a:r>
              <a:rPr lang="en-AU" i="1" dirty="0">
                <a:latin typeface="AGaramondPro"/>
              </a:rPr>
              <a:t>Defiance in Taxation and Governance</a:t>
            </a:r>
            <a:r>
              <a:rPr lang="en-AU" dirty="0">
                <a:latin typeface="AGaramondPro"/>
              </a:rPr>
              <a:t>. Cheltenham, UK: Edward Elgar. . </a:t>
            </a:r>
            <a:endParaRPr lang="en-AU" dirty="0"/>
          </a:p>
        </p:txBody>
      </p:sp>
    </p:spTree>
    <p:extLst>
      <p:ext uri="{BB962C8B-B14F-4D97-AF65-F5344CB8AC3E}">
        <p14:creationId xmlns:p14="http://schemas.microsoft.com/office/powerpoint/2010/main" val="34645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9" grpId="0"/>
      <p:bldP spid="30" grpId="0"/>
      <p:bldP spid="3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0B2547FC-4A38-8F4B-B158-A076622F50BD}"/>
              </a:ext>
            </a:extLst>
          </p:cNvPr>
          <p:cNvSpPr>
            <a:spLocks noGrp="1"/>
          </p:cNvSpPr>
          <p:nvPr>
            <p:ph type="title"/>
          </p:nvPr>
        </p:nvSpPr>
        <p:spPr/>
        <p:txBody>
          <a:bodyPr/>
          <a:lstStyle/>
          <a:p>
            <a:r>
              <a:rPr lang="en-US" altLang="en-US"/>
              <a:t>Motivational Postures</a:t>
            </a:r>
          </a:p>
        </p:txBody>
      </p:sp>
      <p:sp>
        <p:nvSpPr>
          <p:cNvPr id="17412" name="TextBox 4">
            <a:extLst>
              <a:ext uri="{FF2B5EF4-FFF2-40B4-BE49-F238E27FC236}">
                <a16:creationId xmlns:a16="http://schemas.microsoft.com/office/drawing/2014/main" id="{0E619A3B-CD39-7949-98A0-E83DA6AAF247}"/>
              </a:ext>
            </a:extLst>
          </p:cNvPr>
          <p:cNvSpPr txBox="1">
            <a:spLocks noChangeArrowheads="1"/>
          </p:cNvSpPr>
          <p:nvPr/>
        </p:nvSpPr>
        <p:spPr bwMode="auto">
          <a:xfrm>
            <a:off x="0" y="6611938"/>
            <a:ext cx="9144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AU" sz="1200" dirty="0"/>
              <a:t>Braithwaite V and Cleland D (2017) Compliance and Defiance in Work Health and  Safety Regulations. Report to WorkCover Qld</a:t>
            </a:r>
          </a:p>
        </p:txBody>
      </p:sp>
      <p:pic>
        <p:nvPicPr>
          <p:cNvPr id="7" name="Picture 6">
            <a:extLst>
              <a:ext uri="{FF2B5EF4-FFF2-40B4-BE49-F238E27FC236}">
                <a16:creationId xmlns:a16="http://schemas.microsoft.com/office/drawing/2014/main" id="{26EEE8EF-E141-A44B-83C1-0C23F2F35025}"/>
              </a:ext>
            </a:extLst>
          </p:cNvPr>
          <p:cNvPicPr/>
          <p:nvPr/>
        </p:nvPicPr>
        <p:blipFill>
          <a:blip r:embed="rId3"/>
          <a:srcRect/>
          <a:stretch>
            <a:fillRect/>
          </a:stretch>
        </p:blipFill>
        <p:spPr bwMode="auto">
          <a:xfrm>
            <a:off x="129730" y="2131056"/>
            <a:ext cx="8568183" cy="4469929"/>
          </a:xfrm>
          <a:prstGeom prst="rect">
            <a:avLst/>
          </a:prstGeom>
          <a:noFill/>
          <a:ln w="9525">
            <a:noFill/>
            <a:miter lim="800000"/>
            <a:headEnd/>
            <a:tailEnd/>
          </a:ln>
        </p:spPr>
      </p:pic>
      <p:graphicFrame>
        <p:nvGraphicFramePr>
          <p:cNvPr id="3" name="Table 2">
            <a:extLst>
              <a:ext uri="{FF2B5EF4-FFF2-40B4-BE49-F238E27FC236}">
                <a16:creationId xmlns:a16="http://schemas.microsoft.com/office/drawing/2014/main" id="{690389DD-C416-F04D-B5DF-10A6B0904007}"/>
              </a:ext>
            </a:extLst>
          </p:cNvPr>
          <p:cNvGraphicFramePr>
            <a:graphicFrameLocks noGrp="1"/>
          </p:cNvGraphicFramePr>
          <p:nvPr>
            <p:extLst>
              <p:ext uri="{D42A27DB-BD31-4B8C-83A1-F6EECF244321}">
                <p14:modId xmlns:p14="http://schemas.microsoft.com/office/powerpoint/2010/main" val="3152632687"/>
              </p:ext>
            </p:extLst>
          </p:nvPr>
        </p:nvGraphicFramePr>
        <p:xfrm>
          <a:off x="179511" y="1652143"/>
          <a:ext cx="8424167" cy="548640"/>
        </p:xfrm>
        <a:graphic>
          <a:graphicData uri="http://schemas.openxmlformats.org/drawingml/2006/table">
            <a:tbl>
              <a:tblPr firstRow="1" firstCol="1" bandRow="1">
                <a:tableStyleId>{5C22544A-7EE6-4342-B048-85BDC9FD1C3A}</a:tableStyleId>
              </a:tblPr>
              <a:tblGrid>
                <a:gridCol w="8424167">
                  <a:extLst>
                    <a:ext uri="{9D8B030D-6E8A-4147-A177-3AD203B41FA5}">
                      <a16:colId xmlns:a16="http://schemas.microsoft.com/office/drawing/2014/main" val="2594515807"/>
                    </a:ext>
                  </a:extLst>
                </a:gridCol>
              </a:tblGrid>
              <a:tr h="0">
                <a:tc>
                  <a:txBody>
                    <a:bodyPr/>
                    <a:lstStyle/>
                    <a:p>
                      <a:pPr>
                        <a:spcAft>
                          <a:spcPts val="400"/>
                        </a:spcAft>
                      </a:pPr>
                      <a:r>
                        <a:rPr lang="en-AU" sz="1800" dirty="0">
                          <a:solidFill>
                            <a:schemeClr val="tx1"/>
                          </a:solidFill>
                          <a:effectLst/>
                        </a:rPr>
                        <a:t>The extent to which individuals in five different regulated populations endorsed the five motivational postures in relation to their regulator</a:t>
                      </a:r>
                      <a:endParaRPr lang="en-AU" sz="1800" b="1"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356543966"/>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9C9AE4A7-955A-0143-ADD3-33E48680244C}"/>
              </a:ext>
            </a:extLst>
          </p:cNvPr>
          <p:cNvPicPr>
            <a:picLocks noChangeAspect="1"/>
          </p:cNvPicPr>
          <p:nvPr/>
        </p:nvPicPr>
        <p:blipFill>
          <a:blip r:embed="rId3"/>
          <a:stretch>
            <a:fillRect/>
          </a:stretch>
        </p:blipFill>
        <p:spPr>
          <a:xfrm>
            <a:off x="116122" y="1801239"/>
            <a:ext cx="2548048" cy="1867272"/>
          </a:xfrm>
          <a:prstGeom prst="rect">
            <a:avLst/>
          </a:prstGeom>
        </p:spPr>
      </p:pic>
      <p:sp>
        <p:nvSpPr>
          <p:cNvPr id="4" name="Slide Number Placeholder 3">
            <a:extLst>
              <a:ext uri="{FF2B5EF4-FFF2-40B4-BE49-F238E27FC236}">
                <a16:creationId xmlns:a16="http://schemas.microsoft.com/office/drawing/2014/main" id="{4B6D26FE-B154-314D-BCEE-B54B5F08548D}"/>
              </a:ext>
            </a:extLst>
          </p:cNvPr>
          <p:cNvSpPr>
            <a:spLocks noGrp="1"/>
          </p:cNvSpPr>
          <p:nvPr>
            <p:ph type="sldNum" sz="quarter" idx="12"/>
          </p:nvPr>
        </p:nvSpPr>
        <p:spPr/>
        <p:txBody>
          <a:bodyPr/>
          <a:lstStyle/>
          <a:p>
            <a:pPr>
              <a:defRPr/>
            </a:pPr>
            <a:fld id="{18B4B23D-CB07-E64C-80B1-FA28B02D551F}" type="slidenum">
              <a:rPr lang="en-AU" altLang="en-US" smtClean="0"/>
              <a:pPr>
                <a:defRPr/>
              </a:pPr>
              <a:t>9</a:t>
            </a:fld>
            <a:endParaRPr lang="en-AU" altLang="en-US"/>
          </a:p>
        </p:txBody>
      </p:sp>
      <p:sp>
        <p:nvSpPr>
          <p:cNvPr id="7" name="Content Placeholder 2">
            <a:extLst>
              <a:ext uri="{FF2B5EF4-FFF2-40B4-BE49-F238E27FC236}">
                <a16:creationId xmlns:a16="http://schemas.microsoft.com/office/drawing/2014/main" id="{A02A0504-EA37-724B-A91F-E5F86986D4E0}"/>
              </a:ext>
            </a:extLst>
          </p:cNvPr>
          <p:cNvSpPr txBox="1">
            <a:spLocks noGrp="1"/>
          </p:cNvSpPr>
          <p:nvPr>
            <p:ph idx="1"/>
          </p:nvPr>
        </p:nvSpPr>
        <p:spPr bwMode="auto">
          <a:xfrm>
            <a:off x="2195736" y="2469079"/>
            <a:ext cx="3765774" cy="675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a:lstStyle>
          <a:p>
            <a:pPr algn="r"/>
            <a:r>
              <a:rPr lang="en-US" kern="0" dirty="0"/>
              <a:t>Rule-proliferation</a:t>
            </a:r>
          </a:p>
          <a:p>
            <a:pPr marL="0" indent="0">
              <a:buNone/>
            </a:pPr>
            <a:endParaRPr lang="en-US" kern="0" dirty="0"/>
          </a:p>
          <a:p>
            <a:endParaRPr lang="en-US" kern="0" dirty="0"/>
          </a:p>
          <a:p>
            <a:endParaRPr lang="en-US" kern="0" dirty="0"/>
          </a:p>
        </p:txBody>
      </p:sp>
      <p:sp>
        <p:nvSpPr>
          <p:cNvPr id="12" name="Rectangle 11">
            <a:extLst>
              <a:ext uri="{FF2B5EF4-FFF2-40B4-BE49-F238E27FC236}">
                <a16:creationId xmlns:a16="http://schemas.microsoft.com/office/drawing/2014/main" id="{D2CE0272-5840-6140-80D2-28FC542C21E8}"/>
              </a:ext>
            </a:extLst>
          </p:cNvPr>
          <p:cNvSpPr/>
          <p:nvPr/>
        </p:nvSpPr>
        <p:spPr>
          <a:xfrm>
            <a:off x="4294647" y="3819030"/>
            <a:ext cx="2332690" cy="584775"/>
          </a:xfrm>
          <a:prstGeom prst="rect">
            <a:avLst/>
          </a:prstGeom>
        </p:spPr>
        <p:txBody>
          <a:bodyPr wrap="none">
            <a:spAutoFit/>
          </a:bodyPr>
          <a:lstStyle/>
          <a:p>
            <a:pPr marL="457200" indent="-457200">
              <a:buFont typeface="Arial" panose="020B0604020202020204" pitchFamily="34" charset="0"/>
              <a:buChar char="•"/>
            </a:pPr>
            <a:r>
              <a:rPr lang="en-US" sz="3200" kern="0" dirty="0">
                <a:latin typeface="+mn-lt"/>
                <a:ea typeface="+mn-ea"/>
              </a:rPr>
              <a:t>Ritualism</a:t>
            </a:r>
          </a:p>
        </p:txBody>
      </p:sp>
      <p:sp>
        <p:nvSpPr>
          <p:cNvPr id="13" name="Rectangle 12">
            <a:extLst>
              <a:ext uri="{FF2B5EF4-FFF2-40B4-BE49-F238E27FC236}">
                <a16:creationId xmlns:a16="http://schemas.microsoft.com/office/drawing/2014/main" id="{A9A03D6F-0793-0C42-95D3-89D2E1CBA1DB}"/>
              </a:ext>
            </a:extLst>
          </p:cNvPr>
          <p:cNvSpPr/>
          <p:nvPr/>
        </p:nvSpPr>
        <p:spPr>
          <a:xfrm>
            <a:off x="5618439" y="5512967"/>
            <a:ext cx="2879314" cy="584775"/>
          </a:xfrm>
          <a:prstGeom prst="rect">
            <a:avLst/>
          </a:prstGeom>
        </p:spPr>
        <p:txBody>
          <a:bodyPr wrap="none">
            <a:spAutoFit/>
          </a:bodyPr>
          <a:lstStyle/>
          <a:p>
            <a:pPr marL="457200" indent="-457200">
              <a:buFont typeface="Arial" panose="020B0604020202020204" pitchFamily="34" charset="0"/>
              <a:buChar char="•"/>
            </a:pPr>
            <a:r>
              <a:rPr lang="en-US" sz="3200" kern="0" dirty="0">
                <a:latin typeface="+mn-lt"/>
                <a:ea typeface="+mn-ea"/>
              </a:rPr>
              <a:t>Risk-shifting</a:t>
            </a:r>
          </a:p>
        </p:txBody>
      </p:sp>
      <p:sp>
        <p:nvSpPr>
          <p:cNvPr id="14" name="Title 1">
            <a:extLst>
              <a:ext uri="{FF2B5EF4-FFF2-40B4-BE49-F238E27FC236}">
                <a16:creationId xmlns:a16="http://schemas.microsoft.com/office/drawing/2014/main" id="{1F07F48F-34C1-244C-988E-E6BDC7AE5D4F}"/>
              </a:ext>
            </a:extLst>
          </p:cNvPr>
          <p:cNvSpPr txBox="1">
            <a:spLocks/>
          </p:cNvSpPr>
          <p:nvPr/>
        </p:nvSpPr>
        <p:spPr bwMode="auto">
          <a:xfrm>
            <a:off x="359011" y="812364"/>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rgbClr val="527688"/>
                </a:solidFill>
                <a:latin typeface="+mj-lt"/>
                <a:ea typeface="+mj-ea"/>
                <a:cs typeface="+mj-cs"/>
              </a:defRPr>
            </a:lvl1pPr>
            <a:lvl2pPr algn="l" rtl="0" eaLnBrk="0" fontAlgn="base" hangingPunct="0">
              <a:spcBef>
                <a:spcPct val="0"/>
              </a:spcBef>
              <a:spcAft>
                <a:spcPct val="0"/>
              </a:spcAft>
              <a:defRPr sz="3600">
                <a:solidFill>
                  <a:srgbClr val="527688"/>
                </a:solidFill>
                <a:latin typeface="Arial" charset="0"/>
                <a:ea typeface="ＭＳ Ｐゴシック" charset="0"/>
                <a:cs typeface="Arial" charset="0"/>
              </a:defRPr>
            </a:lvl2pPr>
            <a:lvl3pPr algn="l" rtl="0" eaLnBrk="0" fontAlgn="base" hangingPunct="0">
              <a:spcBef>
                <a:spcPct val="0"/>
              </a:spcBef>
              <a:spcAft>
                <a:spcPct val="0"/>
              </a:spcAft>
              <a:defRPr sz="3600">
                <a:solidFill>
                  <a:srgbClr val="527688"/>
                </a:solidFill>
                <a:latin typeface="Arial" charset="0"/>
                <a:ea typeface="ＭＳ Ｐゴシック" charset="0"/>
                <a:cs typeface="Arial" charset="0"/>
              </a:defRPr>
            </a:lvl3pPr>
            <a:lvl4pPr algn="l" rtl="0" eaLnBrk="0" fontAlgn="base" hangingPunct="0">
              <a:spcBef>
                <a:spcPct val="0"/>
              </a:spcBef>
              <a:spcAft>
                <a:spcPct val="0"/>
              </a:spcAft>
              <a:defRPr sz="3600">
                <a:solidFill>
                  <a:srgbClr val="527688"/>
                </a:solidFill>
                <a:latin typeface="Arial" charset="0"/>
                <a:ea typeface="ＭＳ Ｐゴシック" charset="0"/>
                <a:cs typeface="Arial" charset="0"/>
              </a:defRPr>
            </a:lvl4pPr>
            <a:lvl5pPr algn="l" rtl="0" eaLnBrk="0" fontAlgn="base" hangingPunct="0">
              <a:spcBef>
                <a:spcPct val="0"/>
              </a:spcBef>
              <a:spcAft>
                <a:spcPct val="0"/>
              </a:spcAft>
              <a:defRPr sz="3600">
                <a:solidFill>
                  <a:srgbClr val="527688"/>
                </a:solidFill>
                <a:latin typeface="Arial" charset="0"/>
                <a:ea typeface="ＭＳ Ｐゴシック" charset="0"/>
                <a:cs typeface="Arial" charset="0"/>
              </a:defRPr>
            </a:lvl5pPr>
            <a:lvl6pPr marL="457200" algn="l" rtl="0" fontAlgn="base">
              <a:spcBef>
                <a:spcPct val="0"/>
              </a:spcBef>
              <a:spcAft>
                <a:spcPct val="0"/>
              </a:spcAft>
              <a:defRPr sz="3600">
                <a:solidFill>
                  <a:srgbClr val="527688"/>
                </a:solidFill>
                <a:latin typeface="Arial" charset="0"/>
                <a:ea typeface="ＭＳ Ｐゴシック" charset="0"/>
                <a:cs typeface="Arial" charset="0"/>
              </a:defRPr>
            </a:lvl6pPr>
            <a:lvl7pPr marL="914400" algn="l" rtl="0" fontAlgn="base">
              <a:spcBef>
                <a:spcPct val="0"/>
              </a:spcBef>
              <a:spcAft>
                <a:spcPct val="0"/>
              </a:spcAft>
              <a:defRPr sz="3600">
                <a:solidFill>
                  <a:srgbClr val="527688"/>
                </a:solidFill>
                <a:latin typeface="Arial" charset="0"/>
                <a:ea typeface="ＭＳ Ｐゴシック" charset="0"/>
                <a:cs typeface="Arial" charset="0"/>
              </a:defRPr>
            </a:lvl7pPr>
            <a:lvl8pPr marL="1371600" algn="l" rtl="0" fontAlgn="base">
              <a:spcBef>
                <a:spcPct val="0"/>
              </a:spcBef>
              <a:spcAft>
                <a:spcPct val="0"/>
              </a:spcAft>
              <a:defRPr sz="3600">
                <a:solidFill>
                  <a:srgbClr val="527688"/>
                </a:solidFill>
                <a:latin typeface="Arial" charset="0"/>
                <a:ea typeface="ＭＳ Ｐゴシック" charset="0"/>
                <a:cs typeface="Arial" charset="0"/>
              </a:defRPr>
            </a:lvl8pPr>
            <a:lvl9pPr marL="1828800" algn="l" rtl="0" fontAlgn="base">
              <a:spcBef>
                <a:spcPct val="0"/>
              </a:spcBef>
              <a:spcAft>
                <a:spcPct val="0"/>
              </a:spcAft>
              <a:defRPr sz="3600">
                <a:solidFill>
                  <a:srgbClr val="527688"/>
                </a:solidFill>
                <a:latin typeface="Arial" charset="0"/>
                <a:ea typeface="ＭＳ Ｐゴシック" charset="0"/>
                <a:cs typeface="Arial" charset="0"/>
              </a:defRPr>
            </a:lvl9pPr>
          </a:lstStyle>
          <a:p>
            <a:r>
              <a:rPr lang="en-US" kern="0" dirty="0"/>
              <a:t>The 3Rs of ratcheting regulatory resistance (sorry)</a:t>
            </a:r>
          </a:p>
        </p:txBody>
      </p:sp>
      <p:pic>
        <p:nvPicPr>
          <p:cNvPr id="17" name="Picture 16">
            <a:extLst>
              <a:ext uri="{FF2B5EF4-FFF2-40B4-BE49-F238E27FC236}">
                <a16:creationId xmlns:a16="http://schemas.microsoft.com/office/drawing/2014/main" id="{578B8A0E-D562-BE45-9A01-7D43339ECE88}"/>
              </a:ext>
            </a:extLst>
          </p:cNvPr>
          <p:cNvPicPr>
            <a:picLocks noChangeAspect="1"/>
          </p:cNvPicPr>
          <p:nvPr/>
        </p:nvPicPr>
        <p:blipFill>
          <a:blip r:embed="rId4"/>
          <a:stretch>
            <a:fillRect/>
          </a:stretch>
        </p:blipFill>
        <p:spPr>
          <a:xfrm>
            <a:off x="2085904" y="5233362"/>
            <a:ext cx="3201456" cy="1143987"/>
          </a:xfrm>
          <a:prstGeom prst="rect">
            <a:avLst/>
          </a:prstGeom>
        </p:spPr>
      </p:pic>
      <p:pic>
        <p:nvPicPr>
          <p:cNvPr id="18" name="Picture 17">
            <a:extLst>
              <a:ext uri="{FF2B5EF4-FFF2-40B4-BE49-F238E27FC236}">
                <a16:creationId xmlns:a16="http://schemas.microsoft.com/office/drawing/2014/main" id="{F8D74677-365B-A043-8855-C6D884C7270B}"/>
              </a:ext>
            </a:extLst>
          </p:cNvPr>
          <p:cNvPicPr>
            <a:picLocks noChangeAspect="1"/>
          </p:cNvPicPr>
          <p:nvPr/>
        </p:nvPicPr>
        <p:blipFill>
          <a:blip r:embed="rId5"/>
          <a:stretch>
            <a:fillRect/>
          </a:stretch>
        </p:blipFill>
        <p:spPr>
          <a:xfrm>
            <a:off x="1872082" y="3301490"/>
            <a:ext cx="1584176" cy="1619856"/>
          </a:xfrm>
          <a:prstGeom prst="rect">
            <a:avLst/>
          </a:prstGeom>
        </p:spPr>
      </p:pic>
    </p:spTree>
    <p:extLst>
      <p:ext uri="{BB962C8B-B14F-4D97-AF65-F5344CB8AC3E}">
        <p14:creationId xmlns:p14="http://schemas.microsoft.com/office/powerpoint/2010/main" val="293204825"/>
      </p:ext>
    </p:extLst>
  </p:cSld>
  <p:clrMapOvr>
    <a:masterClrMapping/>
  </p:clrMapOvr>
</p:sld>
</file>

<file path=ppt/theme/theme1.xml><?xml version="1.0" encoding="utf-8"?>
<a:theme xmlns:a="http://schemas.openxmlformats.org/drawingml/2006/main" name="ANUPowerpointTemplate2010">
  <a:themeElements>
    <a:clrScheme name="ANUPowerpointTemplate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NUPowerpointTemplate2010">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ANUPowerpointTemplate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NUPowerpointTemplate201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NUPowerpointTemplate201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NUPowerpointTemplate201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NUPowerpointTemplate201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NUPowerpointTemplate201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NUPowerpointTemplate201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NUPowerpointTemplate201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NUPowerpointTemplate201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NUPowerpointTemplate201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NUPowerpointTemplate201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NUPowerpointTemplate201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ANUPowerpointTemplate2010</Template>
  <TotalTime>2307</TotalTime>
  <Words>1056</Words>
  <Application>Microsoft Macintosh PowerPoint</Application>
  <PresentationFormat>On-screen Show (4:3)</PresentationFormat>
  <Paragraphs>177</Paragraphs>
  <Slides>15</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AGaramondPro</vt:lpstr>
      <vt:lpstr>Arial</vt:lpstr>
      <vt:lpstr>Cambria</vt:lpstr>
      <vt:lpstr>Times</vt:lpstr>
      <vt:lpstr>Verdana</vt:lpstr>
      <vt:lpstr>ANUPowerpointTemplate2010</vt:lpstr>
      <vt:lpstr>Understanding regulatee behaviour</vt:lpstr>
      <vt:lpstr>Outline</vt:lpstr>
      <vt:lpstr>PowerPoint Presentation</vt:lpstr>
      <vt:lpstr>PowerPoint Presentation</vt:lpstr>
      <vt:lpstr>PowerPoint Presentation</vt:lpstr>
      <vt:lpstr>Motivational Postures</vt:lpstr>
      <vt:lpstr>Motivational postures</vt:lpstr>
      <vt:lpstr>Motivational Postures</vt:lpstr>
      <vt:lpstr>PowerPoint Presentation</vt:lpstr>
      <vt:lpstr>Solutions?</vt:lpstr>
      <vt:lpstr>How to make the move to holistic? </vt:lpstr>
      <vt:lpstr>Matching regulatory responses to culture</vt:lpstr>
      <vt:lpstr>Matching regulatory responses to culture</vt:lpstr>
      <vt:lpstr>PowerPoint Presentation</vt:lpstr>
      <vt:lpstr>PowerPoint Presentation</vt:lpstr>
    </vt:vector>
  </TitlesOfParts>
  <Company>The Australian National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u4031391</dc:creator>
  <cp:lastModifiedBy>Deborah Cleland</cp:lastModifiedBy>
  <cp:revision>151</cp:revision>
  <dcterms:created xsi:type="dcterms:W3CDTF">2010-10-19T05:25:31Z</dcterms:created>
  <dcterms:modified xsi:type="dcterms:W3CDTF">2019-08-29T11:55:38Z</dcterms:modified>
</cp:coreProperties>
</file>